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7.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8.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9.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859" r:id="rId2"/>
    <p:sldMasterId id="2147483744" r:id="rId3"/>
    <p:sldMasterId id="2147483780" r:id="rId4"/>
    <p:sldMasterId id="2147483838" r:id="rId5"/>
    <p:sldMasterId id="2147483713" r:id="rId6"/>
    <p:sldMasterId id="2147483674" r:id="rId7"/>
    <p:sldMasterId id="2147483897" r:id="rId8"/>
    <p:sldMasterId id="2147483960" r:id="rId9"/>
    <p:sldMasterId id="2147483974" r:id="rId10"/>
  </p:sldMasterIdLst>
  <p:notesMasterIdLst>
    <p:notesMasterId r:id="rId64"/>
  </p:notesMasterIdLst>
  <p:handoutMasterIdLst>
    <p:handoutMasterId r:id="rId65"/>
  </p:handoutMasterIdLst>
  <p:sldIdLst>
    <p:sldId id="256" r:id="rId11"/>
    <p:sldId id="582" r:id="rId12"/>
    <p:sldId id="284" r:id="rId13"/>
    <p:sldId id="463" r:id="rId14"/>
    <p:sldId id="285" r:id="rId15"/>
    <p:sldId id="535" r:id="rId16"/>
    <p:sldId id="536" r:id="rId17"/>
    <p:sldId id="537" r:id="rId18"/>
    <p:sldId id="538" r:id="rId19"/>
    <p:sldId id="539" r:id="rId20"/>
    <p:sldId id="540" r:id="rId21"/>
    <p:sldId id="544" r:id="rId22"/>
    <p:sldId id="541" r:id="rId23"/>
    <p:sldId id="545" r:id="rId24"/>
    <p:sldId id="542" r:id="rId25"/>
    <p:sldId id="543" r:id="rId26"/>
    <p:sldId id="546" r:id="rId27"/>
    <p:sldId id="558" r:id="rId28"/>
    <p:sldId id="547" r:id="rId29"/>
    <p:sldId id="548" r:id="rId30"/>
    <p:sldId id="559" r:id="rId31"/>
    <p:sldId id="549" r:id="rId32"/>
    <p:sldId id="550" r:id="rId33"/>
    <p:sldId id="551" r:id="rId34"/>
    <p:sldId id="560" r:id="rId35"/>
    <p:sldId id="553" r:id="rId36"/>
    <p:sldId id="554" r:id="rId37"/>
    <p:sldId id="581" r:id="rId38"/>
    <p:sldId id="555" r:id="rId39"/>
    <p:sldId id="556" r:id="rId40"/>
    <p:sldId id="557" r:id="rId41"/>
    <p:sldId id="552" r:id="rId42"/>
    <p:sldId id="561" r:id="rId43"/>
    <p:sldId id="562" r:id="rId44"/>
    <p:sldId id="563" r:id="rId45"/>
    <p:sldId id="564" r:id="rId46"/>
    <p:sldId id="565" r:id="rId47"/>
    <p:sldId id="566" r:id="rId48"/>
    <p:sldId id="567" r:id="rId49"/>
    <p:sldId id="568" r:id="rId50"/>
    <p:sldId id="569" r:id="rId51"/>
    <p:sldId id="570" r:id="rId52"/>
    <p:sldId id="571" r:id="rId53"/>
    <p:sldId id="573" r:id="rId54"/>
    <p:sldId id="580" r:id="rId55"/>
    <p:sldId id="574" r:id="rId56"/>
    <p:sldId id="572" r:id="rId57"/>
    <p:sldId id="575" r:id="rId58"/>
    <p:sldId id="576" r:id="rId59"/>
    <p:sldId id="577" r:id="rId60"/>
    <p:sldId id="578" r:id="rId61"/>
    <p:sldId id="579" r:id="rId62"/>
    <p:sldId id="462" r:id="rId63"/>
  </p:sldIdLst>
  <p:sldSz cx="9144000" cy="6858000" type="screen4x3"/>
  <p:notesSz cx="6858000" cy="9144000"/>
  <p:custDataLst>
    <p:tags r:id="rId6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91077590-3C1C-4BFA-A710-AE4AC11100EB}">
          <p14:sldIdLst>
            <p14:sldId id="256"/>
            <p14:sldId id="582"/>
            <p14:sldId id="284"/>
            <p14:sldId id="463"/>
            <p14:sldId id="285"/>
            <p14:sldId id="535"/>
            <p14:sldId id="536"/>
            <p14:sldId id="537"/>
            <p14:sldId id="538"/>
            <p14:sldId id="539"/>
            <p14:sldId id="540"/>
            <p14:sldId id="544"/>
            <p14:sldId id="541"/>
            <p14:sldId id="545"/>
            <p14:sldId id="542"/>
            <p14:sldId id="543"/>
            <p14:sldId id="546"/>
            <p14:sldId id="558"/>
            <p14:sldId id="547"/>
            <p14:sldId id="548"/>
            <p14:sldId id="559"/>
            <p14:sldId id="549"/>
            <p14:sldId id="550"/>
            <p14:sldId id="551"/>
            <p14:sldId id="560"/>
            <p14:sldId id="553"/>
            <p14:sldId id="554"/>
            <p14:sldId id="581"/>
            <p14:sldId id="555"/>
            <p14:sldId id="556"/>
            <p14:sldId id="557"/>
            <p14:sldId id="552"/>
            <p14:sldId id="561"/>
            <p14:sldId id="562"/>
            <p14:sldId id="563"/>
            <p14:sldId id="564"/>
            <p14:sldId id="565"/>
            <p14:sldId id="566"/>
            <p14:sldId id="567"/>
            <p14:sldId id="568"/>
            <p14:sldId id="569"/>
            <p14:sldId id="570"/>
            <p14:sldId id="571"/>
            <p14:sldId id="573"/>
            <p14:sldId id="580"/>
            <p14:sldId id="574"/>
            <p14:sldId id="572"/>
            <p14:sldId id="575"/>
            <p14:sldId id="576"/>
            <p14:sldId id="577"/>
            <p14:sldId id="578"/>
            <p14:sldId id="579"/>
            <p14:sldId id="462"/>
          </p14:sldIdLst>
        </p14:section>
      </p14:sectionLst>
    </p:ext>
    <p:ext uri="{EFAFB233-063F-42B5-8137-9DF3F51BA10A}">
      <p15:sldGuideLst xmlns:p15="http://schemas.microsoft.com/office/powerpoint/2012/main">
        <p15:guide id="1" orient="horz" pos="3408">
          <p15:clr>
            <a:srgbClr val="A4A3A4"/>
          </p15:clr>
        </p15:guide>
        <p15:guide id="2" orient="horz" pos="3600">
          <p15:clr>
            <a:srgbClr val="A4A3A4"/>
          </p15:clr>
        </p15:guide>
        <p15:guide id="3" orient="horz" pos="912" userDrawn="1">
          <p15:clr>
            <a:srgbClr val="A4A3A4"/>
          </p15:clr>
        </p15:guide>
        <p15:guide id="4" orient="horz" pos="3360">
          <p15:clr>
            <a:srgbClr val="A4A3A4"/>
          </p15:clr>
        </p15:guide>
        <p15:guide id="5" pos="5616">
          <p15:clr>
            <a:srgbClr val="A4A3A4"/>
          </p15:clr>
        </p15:guide>
        <p15:guide id="6" pos="43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0B1E"/>
    <a:srgbClr val="2D2DB9"/>
    <a:srgbClr val="B50B1F"/>
    <a:srgbClr val="C30C20"/>
    <a:srgbClr val="2C5E4F"/>
    <a:srgbClr val="357361"/>
    <a:srgbClr val="6A6A6A"/>
    <a:srgbClr val="E66618"/>
    <a:srgbClr val="3070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61" autoAdjust="0"/>
    <p:restoredTop sz="96176" autoAdjust="0"/>
  </p:normalViewPr>
  <p:slideViewPr>
    <p:cSldViewPr>
      <p:cViewPr varScale="1">
        <p:scale>
          <a:sx n="68" d="100"/>
          <a:sy n="68" d="100"/>
        </p:scale>
        <p:origin x="1542" y="48"/>
      </p:cViewPr>
      <p:guideLst>
        <p:guide orient="horz" pos="3408"/>
        <p:guide orient="horz" pos="3600"/>
        <p:guide orient="horz" pos="912"/>
        <p:guide orient="horz" pos="3360"/>
        <p:guide pos="5616"/>
        <p:guide pos="432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image" Target="../media/image61.wmf"/><Relationship Id="rId7" Type="http://schemas.openxmlformats.org/officeDocument/2006/relationships/image" Target="../media/image65.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64.wmf"/><Relationship Id="rId5" Type="http://schemas.openxmlformats.org/officeDocument/2006/relationships/image" Target="../media/image63.wmf"/><Relationship Id="rId10" Type="http://schemas.openxmlformats.org/officeDocument/2006/relationships/image" Target="../media/image68.wmf"/><Relationship Id="rId4" Type="http://schemas.openxmlformats.org/officeDocument/2006/relationships/image" Target="../media/image62.wmf"/><Relationship Id="rId9" Type="http://schemas.openxmlformats.org/officeDocument/2006/relationships/image" Target="../media/image6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7.wmf"/><Relationship Id="rId6" Type="http://schemas.openxmlformats.org/officeDocument/2006/relationships/image" Target="../media/image83.wmf"/><Relationship Id="rId5" Type="http://schemas.openxmlformats.org/officeDocument/2006/relationships/image" Target="../media/image82.wmf"/><Relationship Id="rId4" Type="http://schemas.openxmlformats.org/officeDocument/2006/relationships/image" Target="../media/image81.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77.wmf"/><Relationship Id="rId5" Type="http://schemas.openxmlformats.org/officeDocument/2006/relationships/image" Target="../media/image87.wmf"/><Relationship Id="rId4" Type="http://schemas.openxmlformats.org/officeDocument/2006/relationships/image" Target="../media/image8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9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 Id="rId4" Type="http://schemas.openxmlformats.org/officeDocument/2006/relationships/image" Target="../media/image9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4" Type="http://schemas.openxmlformats.org/officeDocument/2006/relationships/image" Target="../media/image106.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5" Type="http://schemas.openxmlformats.org/officeDocument/2006/relationships/image" Target="../media/image25.wmf"/><Relationship Id="rId4" Type="http://schemas.openxmlformats.org/officeDocument/2006/relationships/image" Target="../media/image24.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 Id="rId5" Type="http://schemas.openxmlformats.org/officeDocument/2006/relationships/image" Target="../media/image114.wmf"/><Relationship Id="rId4" Type="http://schemas.openxmlformats.org/officeDocument/2006/relationships/image" Target="../media/image113.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 Id="rId4" Type="http://schemas.openxmlformats.org/officeDocument/2006/relationships/image" Target="../media/image118.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 Id="rId4" Type="http://schemas.openxmlformats.org/officeDocument/2006/relationships/image" Target="../media/image12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 Id="rId5" Type="http://schemas.openxmlformats.org/officeDocument/2006/relationships/image" Target="../media/image129.wmf"/><Relationship Id="rId4" Type="http://schemas.openxmlformats.org/officeDocument/2006/relationships/image" Target="../media/image128.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image" Target="../media/image133.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 Id="rId5" Type="http://schemas.openxmlformats.org/officeDocument/2006/relationships/image" Target="../media/image140.wmf"/><Relationship Id="rId4" Type="http://schemas.openxmlformats.org/officeDocument/2006/relationships/image" Target="../media/image139.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 Id="rId6" Type="http://schemas.openxmlformats.org/officeDocument/2006/relationships/image" Target="../media/image150.wmf"/><Relationship Id="rId5" Type="http://schemas.openxmlformats.org/officeDocument/2006/relationships/image" Target="../media/image149.wmf"/><Relationship Id="rId4" Type="http://schemas.openxmlformats.org/officeDocument/2006/relationships/image" Target="../media/image148.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 Id="rId4" Type="http://schemas.openxmlformats.org/officeDocument/2006/relationships/image" Target="../media/image156.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 Id="rId6" Type="http://schemas.openxmlformats.org/officeDocument/2006/relationships/image" Target="../media/image163.wmf"/><Relationship Id="rId5" Type="http://schemas.openxmlformats.org/officeDocument/2006/relationships/image" Target="../media/image162.wmf"/><Relationship Id="rId4" Type="http://schemas.openxmlformats.org/officeDocument/2006/relationships/image" Target="../media/image16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9.wmf"/><Relationship Id="rId7" Type="http://schemas.openxmlformats.org/officeDocument/2006/relationships/image" Target="../media/image33.wmf"/><Relationship Id="rId2" Type="http://schemas.openxmlformats.org/officeDocument/2006/relationships/image" Target="../media/image28.wmf"/><Relationship Id="rId1" Type="http://schemas.openxmlformats.org/officeDocument/2006/relationships/image" Target="../media/image27.wmf"/><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 Id="rId5" Type="http://schemas.openxmlformats.org/officeDocument/2006/relationships/image" Target="../media/image172.wmf"/><Relationship Id="rId4" Type="http://schemas.openxmlformats.org/officeDocument/2006/relationships/image" Target="../media/image171.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 Id="rId4" Type="http://schemas.openxmlformats.org/officeDocument/2006/relationships/image" Target="../media/image176.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187.wmf"/><Relationship Id="rId3" Type="http://schemas.openxmlformats.org/officeDocument/2006/relationships/image" Target="../media/image182.wmf"/><Relationship Id="rId7" Type="http://schemas.openxmlformats.org/officeDocument/2006/relationships/image" Target="../media/image186.wmf"/><Relationship Id="rId2" Type="http://schemas.openxmlformats.org/officeDocument/2006/relationships/image" Target="../media/image181.wmf"/><Relationship Id="rId1" Type="http://schemas.openxmlformats.org/officeDocument/2006/relationships/image" Target="../media/image180.wmf"/><Relationship Id="rId6" Type="http://schemas.openxmlformats.org/officeDocument/2006/relationships/image" Target="../media/image185.wmf"/><Relationship Id="rId5" Type="http://schemas.openxmlformats.org/officeDocument/2006/relationships/image" Target="../media/image184.wmf"/><Relationship Id="rId4" Type="http://schemas.openxmlformats.org/officeDocument/2006/relationships/image" Target="../media/image183.wmf"/><Relationship Id="rId9" Type="http://schemas.openxmlformats.org/officeDocument/2006/relationships/image" Target="../media/image188.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92.wmf"/><Relationship Id="rId1" Type="http://schemas.openxmlformats.org/officeDocument/2006/relationships/image" Target="../media/image19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5" Type="http://schemas.openxmlformats.org/officeDocument/2006/relationships/image" Target="../media/image53.wmf"/><Relationship Id="rId4"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5" Type="http://schemas.openxmlformats.org/officeDocument/2006/relationships/image" Target="../media/image53.wmf"/><Relationship Id="rId4"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24CCBF-31CF-4FCA-A5B4-50142834420A}" type="datetimeFigureOut">
              <a:rPr lang="en-US" smtClean="0"/>
              <a:t>7/15/2019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895618-5249-4F12-80E4-2F3A0FD18481}" type="slidenum">
              <a:rPr lang="en-US" smtClean="0"/>
              <a:t>‹#›</a:t>
            </a:fld>
            <a:endParaRPr lang="en-US"/>
          </a:p>
        </p:txBody>
      </p:sp>
    </p:spTree>
    <p:extLst>
      <p:ext uri="{BB962C8B-B14F-4D97-AF65-F5344CB8AC3E}">
        <p14:creationId xmlns:p14="http://schemas.microsoft.com/office/powerpoint/2010/main" val="472110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4B720-C9F6-4BFC-BC5C-B1B8D70204DA}" type="datetimeFigureOut">
              <a:rPr lang="en-US" smtClean="0"/>
              <a:t>7/15/2019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03D02-7E89-4EBF-B123-9C334E1BFEF7}" type="slidenum">
              <a:rPr lang="en-US" smtClean="0"/>
              <a:t>‹#›</a:t>
            </a:fld>
            <a:endParaRPr lang="en-US"/>
          </a:p>
        </p:txBody>
      </p:sp>
    </p:spTree>
    <p:extLst>
      <p:ext uri="{BB962C8B-B14F-4D97-AF65-F5344CB8AC3E}">
        <p14:creationId xmlns:p14="http://schemas.microsoft.com/office/powerpoint/2010/main" val="6189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03D02-7E89-4EBF-B123-9C334E1BFEF7}" type="slidenum">
              <a:rPr lang="en-US" smtClean="0"/>
              <a:t>7</a:t>
            </a:fld>
            <a:endParaRPr lang="en-US"/>
          </a:p>
        </p:txBody>
      </p:sp>
    </p:spTree>
    <p:extLst>
      <p:ext uri="{BB962C8B-B14F-4D97-AF65-F5344CB8AC3E}">
        <p14:creationId xmlns:p14="http://schemas.microsoft.com/office/powerpoint/2010/main" val="201325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03D02-7E89-4EBF-B123-9C334E1BFEF7}" type="slidenum">
              <a:rPr lang="en-US" smtClean="0"/>
              <a:t>47</a:t>
            </a:fld>
            <a:endParaRPr lang="en-US"/>
          </a:p>
        </p:txBody>
      </p:sp>
    </p:spTree>
    <p:extLst>
      <p:ext uri="{BB962C8B-B14F-4D97-AF65-F5344CB8AC3E}">
        <p14:creationId xmlns:p14="http://schemas.microsoft.com/office/powerpoint/2010/main" val="3102129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5D003D02-7E89-4EBF-B123-9C334E1BFEF7}" type="slidenum">
              <a:rPr lang="en-US" smtClean="0"/>
              <a:t>53</a:t>
            </a:fld>
            <a:endParaRPr lang="en-US"/>
          </a:p>
        </p:txBody>
      </p:sp>
    </p:spTree>
    <p:extLst>
      <p:ext uri="{BB962C8B-B14F-4D97-AF65-F5344CB8AC3E}">
        <p14:creationId xmlns:p14="http://schemas.microsoft.com/office/powerpoint/2010/main" val="3116253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7.em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0.xml"/><Relationship Id="rId4" Type="http://schemas.openxmlformats.org/officeDocument/2006/relationships/image" Target="../media/image7.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44196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5" name="Text Placeholder 4"/>
          <p:cNvSpPr>
            <a:spLocks noGrp="1"/>
          </p:cNvSpPr>
          <p:nvPr>
            <p:ph type="body" sz="quarter" idx="12"/>
          </p:nvPr>
        </p:nvSpPr>
        <p:spPr>
          <a:xfrm>
            <a:off x="49213" y="6781800"/>
            <a:ext cx="8408987" cy="76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602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vl1pPr>
            <a:lvl2pPr marL="742950" indent="-285750">
              <a:spcAft>
                <a:spcPts val="800"/>
              </a:spcAft>
              <a:buFont typeface="Arial" panose="020B0604020202020204" pitchFamily="34" charset="0"/>
              <a:buChar char="•"/>
              <a:defRPr sz="2000"/>
            </a:lvl2pPr>
            <a:lvl3pPr marL="1143000" indent="-228600">
              <a:spcAft>
                <a:spcPts val="800"/>
              </a:spcAft>
              <a:buFont typeface="Arial" panose="020B0604020202020204" pitchFamily="34" charset="0"/>
              <a:buChar char="•"/>
              <a:defRPr sz="1800"/>
            </a:lvl3pPr>
            <a:lvl4pPr marL="1600200" indent="-228600">
              <a:spcAft>
                <a:spcPts val="800"/>
              </a:spcAft>
              <a:buFont typeface="Arial" panose="020B0604020202020204" pitchFamily="34" charset="0"/>
              <a:buChar char="•"/>
              <a:defRPr sz="1600"/>
            </a:lvl4pPr>
            <a:lvl5pPr marL="2057400" indent="-22860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7" hasCustomPrompt="1"/>
          </p:nvPr>
        </p:nvSpPr>
        <p:spPr>
          <a:xfrm>
            <a:off x="3465912" y="6605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80104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562023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980540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118797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480686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5612"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8740734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0198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5873770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3" hasCustomPrompt="1"/>
          </p:nvPr>
        </p:nvSpPr>
        <p:spPr>
          <a:xfrm>
            <a:off x="4999894"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975049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4910042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Jump Link"/>
          <p:cNvSpPr>
            <a:spLocks noGrp="1"/>
          </p:cNvSpPr>
          <p:nvPr>
            <p:ph type="body" sz="quarter" idx="12" hasCustomPrompt="1"/>
          </p:nvPr>
        </p:nvSpPr>
        <p:spPr>
          <a:xfrm>
            <a:off x="3357063" y="510540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326611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1"/>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Video Credit Here</a:t>
            </a:r>
          </a:p>
        </p:txBody>
      </p:sp>
    </p:spTree>
    <p:extLst>
      <p:ext uri="{BB962C8B-B14F-4D97-AF65-F5344CB8AC3E}">
        <p14:creationId xmlns:p14="http://schemas.microsoft.com/office/powerpoint/2010/main" val="198741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6265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25527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481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980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25527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48100"/>
            <a:ext cx="82296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4857750"/>
            <a:ext cx="41148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724400" y="4857750"/>
            <a:ext cx="41148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56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5240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1391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7543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3695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3886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484649"/>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051503"/>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5737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1"/>
          </p:nvPr>
        </p:nvSpPr>
        <p:spPr>
          <a:xfrm>
            <a:off x="457200" y="605511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453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Tagline-Gray BG, Title-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36828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1"/>
          </p:nvPr>
        </p:nvSpPr>
        <p:spPr>
          <a:xfrm>
            <a:off x="4343400" y="5681546"/>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480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1"/>
          </p:nvPr>
        </p:nvSpPr>
        <p:spPr>
          <a:xfrm>
            <a:off x="4343400" y="5681546"/>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
          <p:cNvSpPr>
            <a:spLocks noGrp="1"/>
          </p:cNvSpPr>
          <p:nvPr>
            <p:ph idx="22"/>
          </p:nvPr>
        </p:nvSpPr>
        <p:spPr>
          <a:xfrm>
            <a:off x="5401733" y="6096000"/>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
          <p:cNvSpPr>
            <a:spLocks noGrp="1"/>
          </p:cNvSpPr>
          <p:nvPr>
            <p:ph idx="23"/>
          </p:nvPr>
        </p:nvSpPr>
        <p:spPr>
          <a:xfrm>
            <a:off x="6743700" y="5656973"/>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
          <p:cNvSpPr>
            <a:spLocks noGrp="1"/>
          </p:cNvSpPr>
          <p:nvPr>
            <p:ph idx="24"/>
          </p:nvPr>
        </p:nvSpPr>
        <p:spPr>
          <a:xfrm>
            <a:off x="6734821" y="6172200"/>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127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d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533400" y="228600"/>
            <a:ext cx="8153400" cy="639762"/>
          </a:xfrm>
          <a:prstGeom prst="rect">
            <a:avLst/>
          </a:prstGeom>
        </p:spPr>
        <p:txBody>
          <a:bodyPr/>
          <a:lstStyle>
            <a:lvl1pPr>
              <a:defRPr lang="en-US" sz="3600" dirty="0">
                <a:solidFill>
                  <a:schemeClr val="bg2"/>
                </a:solidFill>
                <a:latin typeface="Times New Roman" panose="02020603050405020304" pitchFamily="18" charset="0"/>
                <a:cs typeface="Times New Roman" panose="02020603050405020304" pitchFamily="18" charset="0"/>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42672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15" name="Content Placeholder 6"/>
          <p:cNvSpPr>
            <a:spLocks noGrp="1"/>
          </p:cNvSpPr>
          <p:nvPr>
            <p:ph sz="quarter" idx="18"/>
          </p:nvPr>
        </p:nvSpPr>
        <p:spPr>
          <a:xfrm>
            <a:off x="4876800" y="5649785"/>
            <a:ext cx="42672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4449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d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159416" y="228600"/>
            <a:ext cx="8755984"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778188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194019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457201" y="228600"/>
            <a:ext cx="82296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Jump Link"/>
          <p:cNvSpPr>
            <a:spLocks noGrp="1"/>
          </p:cNvSpPr>
          <p:nvPr>
            <p:ph type="body" sz="quarter" idx="12" hasCustomPrompt="1"/>
          </p:nvPr>
        </p:nvSpPr>
        <p:spPr>
          <a:xfrm>
            <a:off x="327324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75055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457199" y="228600"/>
            <a:ext cx="82296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357063" y="59960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207924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02643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4853900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9164351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Jump Link"/>
          <p:cNvSpPr>
            <a:spLocks noGrp="1"/>
          </p:cNvSpPr>
          <p:nvPr>
            <p:ph type="body" sz="quarter" idx="16" hasCustomPrompt="1"/>
          </p:nvPr>
        </p:nvSpPr>
        <p:spPr>
          <a:xfrm>
            <a:off x="3467512" y="5081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157950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Tagline-Gray BG, Title-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8335032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extLst>
      <p:ext uri="{BB962C8B-B14F-4D97-AF65-F5344CB8AC3E}">
        <p14:creationId xmlns:p14="http://schemas.microsoft.com/office/powerpoint/2010/main" val="24692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7886377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o 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No 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No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o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o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59920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RedBar-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RedBar-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RedBar-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RedBar-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2"/>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 Slide Title above text">
    <p:spTree>
      <p:nvGrpSpPr>
        <p:cNvPr id="1" name=""/>
        <p:cNvGrpSpPr/>
        <p:nvPr/>
      </p:nvGrpSpPr>
      <p:grpSpPr>
        <a:xfrm>
          <a:off x="0" y="0"/>
          <a:ext cx="0" cy="0"/>
          <a:chOff x="0" y="0"/>
          <a:chExt cx="0" cy="0"/>
        </a:xfrm>
      </p:grpSpPr>
      <p:sp>
        <p:nvSpPr>
          <p:cNvPr id="2" name="Slide Title"/>
          <p:cNvSpPr>
            <a:spLocks noGrp="1"/>
          </p:cNvSpPr>
          <p:nvPr>
            <p:ph type="ctrTitle"/>
          </p:nvPr>
        </p:nvSpPr>
        <p:spPr>
          <a:xfrm>
            <a:off x="1066800" y="1524000"/>
            <a:ext cx="7048500" cy="1470025"/>
          </a:xfrm>
          <a:prstGeom prst="rect">
            <a:avLst/>
          </a:prstGeom>
        </p:spPr>
        <p:txBody>
          <a:bodyPr/>
          <a:lstStyle>
            <a:lvl1pPr algn="l">
              <a:defRPr sz="4400">
                <a:solidFill>
                  <a:schemeClr val="bg1"/>
                </a:solidFill>
              </a:defRPr>
            </a:lvl1pPr>
          </a:lstStyle>
          <a:p>
            <a:r>
              <a:rPr lang="en-US" dirty="0"/>
              <a:t>Click to edit Master title style</a:t>
            </a:r>
          </a:p>
        </p:txBody>
      </p:sp>
      <p:sp>
        <p:nvSpPr>
          <p:cNvPr id="3" name="Subtitle 1"/>
          <p:cNvSpPr>
            <a:spLocks noGrp="1"/>
          </p:cNvSpPr>
          <p:nvPr>
            <p:ph type="subTitle" idx="1"/>
          </p:nvPr>
        </p:nvSpPr>
        <p:spPr>
          <a:xfrm>
            <a:off x="1066800" y="2971800"/>
            <a:ext cx="6400800" cy="1752600"/>
          </a:xfrm>
          <a:prstGeom prst="rect">
            <a:avLst/>
          </a:prstGeom>
        </p:spPr>
        <p:txBody>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3887237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Blue Slide 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722313" y="2643186"/>
            <a:ext cx="7202487" cy="1362075"/>
          </a:xfrm>
          <a:prstGeom prst="rect">
            <a:avLst/>
          </a:prstGeom>
        </p:spPr>
        <p:txBody>
          <a:bodyPr anchor="t"/>
          <a:lstStyle>
            <a:lvl1pPr algn="l">
              <a:defRPr sz="4400" b="1" cap="all">
                <a:solidFill>
                  <a:schemeClr val="bg1"/>
                </a:solidFill>
              </a:defRPr>
            </a:lvl1pPr>
          </a:lstStyle>
          <a:p>
            <a:r>
              <a:rPr lang="en-US" dirty="0"/>
              <a:t>Click to edit Master title style</a:t>
            </a:r>
          </a:p>
        </p:txBody>
      </p:sp>
      <p:sp>
        <p:nvSpPr>
          <p:cNvPr id="3" name="Text Placeholder 1"/>
          <p:cNvSpPr>
            <a:spLocks noGrp="1"/>
          </p:cNvSpPr>
          <p:nvPr>
            <p:ph type="body" idx="1"/>
          </p:nvPr>
        </p:nvSpPr>
        <p:spPr>
          <a:xfrm>
            <a:off x="722313" y="1143000"/>
            <a:ext cx="7202487" cy="1500187"/>
          </a:xfrm>
          <a:prstGeom prst="rect">
            <a:avLst/>
          </a:prstGeo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053150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lain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8" name="Text Placeholder 1"/>
          <p:cNvSpPr>
            <a:spLocks noGrp="1"/>
          </p:cNvSpPr>
          <p:nvPr>
            <p:ph type="body" sz="quarter" idx="12"/>
          </p:nvPr>
        </p:nvSpPr>
        <p:spPr>
          <a:xfrm>
            <a:off x="457200" y="1066800"/>
            <a:ext cx="8229600" cy="55626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
        <p:nvSpPr>
          <p:cNvPr id="7" name="Jump Link"/>
          <p:cNvSpPr>
            <a:spLocks noGrp="1"/>
          </p:cNvSpPr>
          <p:nvPr>
            <p:ph type="body" sz="quarter" idx="11" hasCustomPrompt="1"/>
          </p:nvPr>
        </p:nvSpPr>
        <p:spPr>
          <a:xfrm>
            <a:off x="3356610" y="66294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70175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lain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8"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949214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755641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lain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2"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6562608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ed Bar Footer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5"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
        <p:nvSpPr>
          <p:cNvPr id="8" name="Text Placeholder 1"/>
          <p:cNvSpPr>
            <a:spLocks noGrp="1"/>
          </p:cNvSpPr>
          <p:nvPr>
            <p:ph type="body" sz="quarter" idx="12"/>
          </p:nvPr>
        </p:nvSpPr>
        <p:spPr>
          <a:xfrm>
            <a:off x="457200" y="990600"/>
            <a:ext cx="8229600" cy="54102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Tree>
    <p:extLst>
      <p:ext uri="{BB962C8B-B14F-4D97-AF65-F5344CB8AC3E}">
        <p14:creationId xmlns:p14="http://schemas.microsoft.com/office/powerpoint/2010/main" val="267836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d Bar Footer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3" name="Jump link"/>
          <p:cNvSpPr>
            <a:spLocks noGrp="1"/>
          </p:cNvSpPr>
          <p:nvPr>
            <p:ph type="body" sz="quarter" idx="13"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10997478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ed Bar Footer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8"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1123782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03DB6BE-E2F3-2A47-94A8-585F5DD018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777" t="11823" r="5903" b="4524"/>
          <a:stretch/>
        </p:blipFill>
        <p:spPr>
          <a:xfrm>
            <a:off x="0" y="1520825"/>
            <a:ext cx="9144000" cy="4846438"/>
          </a:xfrm>
          <a:prstGeom prst="rect">
            <a:avLst/>
          </a:prstGeom>
        </p:spPr>
      </p:pic>
      <p:grpSp>
        <p:nvGrpSpPr>
          <p:cNvPr id="20" name="Group 19"/>
          <p:cNvGrpSpPr/>
          <p:nvPr userDrawn="1"/>
        </p:nvGrpSpPr>
        <p:grpSpPr>
          <a:xfrm>
            <a:off x="33111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32"/>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6" name="Picture 15">
            <a:extLst>
              <a:ext uri="{FF2B5EF4-FFF2-40B4-BE49-F238E27FC236}">
                <a16:creationId xmlns:a16="http://schemas.microsoft.com/office/drawing/2014/main" id="{28A1600F-0570-410C-9F95-5DDBAF63C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21" name="Picture 20">
            <a:extLst>
              <a:ext uri="{FF2B5EF4-FFF2-40B4-BE49-F238E27FC236}">
                <a16:creationId xmlns:a16="http://schemas.microsoft.com/office/drawing/2014/main" id="{CE58448A-1EBE-41B2-B940-5B338FAA8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2047925757"/>
      </p:ext>
    </p:extLst>
  </p:cSld>
  <p:clrMapOvr>
    <a:masterClrMapping/>
  </p:clrMapOvr>
  <p:extLst>
    <p:ext uri="{DCECCB84-F9BA-43D5-87BE-67443E8EF086}">
      <p15:sldGuideLst xmlns:p15="http://schemas.microsoft.com/office/powerpoint/2012/main">
        <p15:guide id="1" orient="horz" pos="957">
          <p15:clr>
            <a:srgbClr val="FBAE40"/>
          </p15:clr>
        </p15:guide>
        <p15:guide id="2" pos="2880">
          <p15:clr>
            <a:srgbClr val="FBAE40"/>
          </p15:clr>
        </p15:guide>
        <p15:guide id="3" pos="45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C0C4BDB-A03D-4245-B68D-139B693685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9486" r="23740"/>
          <a:stretch/>
        </p:blipFill>
        <p:spPr>
          <a:xfrm>
            <a:off x="-13645" y="1524000"/>
            <a:ext cx="9157646" cy="4845007"/>
          </a:xfrm>
          <a:prstGeom prst="rect">
            <a:avLst/>
          </a:prstGeom>
        </p:spPr>
      </p:pic>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CD42FAE-26E3-4DE5-BC8F-C630755CABB5}"/>
              </a:ext>
            </a:extLst>
          </p:cNvPr>
          <p:cNvGrpSpPr/>
          <p:nvPr userDrawn="1"/>
        </p:nvGrpSpPr>
        <p:grpSpPr>
          <a:xfrm>
            <a:off x="331115" y="2099014"/>
            <a:ext cx="3863458" cy="3863458"/>
            <a:chOff x="331115" y="2099014"/>
            <a:chExt cx="3863458" cy="3863458"/>
          </a:xfrm>
        </p:grpSpPr>
        <p:sp>
          <p:nvSpPr>
            <p:cNvPr id="36" name="Rectangle 35">
              <a:extLst>
                <a:ext uri="{FF2B5EF4-FFF2-40B4-BE49-F238E27FC236}">
                  <a16:creationId xmlns:a16="http://schemas.microsoft.com/office/drawing/2014/main" id="{BC05BDC1-9FD2-487F-96D3-99A60DFF2DF9}"/>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3B6C85AF-40BF-481F-B230-2EC2FE116ADE}"/>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19C82988-802C-4FB8-98AD-D2FC0A223CD6}"/>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50748757-6631-4B8F-B2B2-0A5D2A24C956}"/>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DB33C924-3FD6-46F3-8F4D-D93347665641}"/>
              </a:ext>
            </a:extLst>
          </p:cNvPr>
          <p:cNvSpPr>
            <a:spLocks noGrp="1"/>
          </p:cNvSpPr>
          <p:nvPr>
            <p:ph type="ctrTitle"/>
          </p:nvPr>
        </p:nvSpPr>
        <p:spPr>
          <a:xfrm>
            <a:off x="621792" y="3008376"/>
            <a:ext cx="2788920" cy="1289304"/>
          </a:xfrm>
        </p:spPr>
        <p:txBody>
          <a:bodyPr anchor="t">
            <a:noAutofit/>
          </a:bodyPr>
          <a:lstStyle>
            <a:lvl1pPr algn="l">
              <a:lnSpc>
                <a:spcPct val="100000"/>
              </a:lnSpc>
              <a:defRPr sz="2600" b="1">
                <a:solidFill>
                  <a:srgbClr val="FFB600"/>
                </a:solidFill>
              </a:defRPr>
            </a:lvl1pPr>
          </a:lstStyle>
          <a:p>
            <a:r>
              <a:rPr lang="en-US"/>
              <a:t>Click to edit Master title style</a:t>
            </a:r>
            <a:endParaRPr lang="en-US" dirty="0"/>
          </a:p>
        </p:txBody>
      </p:sp>
      <p:sp>
        <p:nvSpPr>
          <p:cNvPr id="41" name="Subtitle 2">
            <a:extLst>
              <a:ext uri="{FF2B5EF4-FFF2-40B4-BE49-F238E27FC236}">
                <a16:creationId xmlns:a16="http://schemas.microsoft.com/office/drawing/2014/main" id="{AFDF1C8C-EF32-4F80-8B3B-9EDA8D988F24}"/>
              </a:ext>
            </a:extLst>
          </p:cNvPr>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2" name="Text Placeholder 32">
            <a:extLst>
              <a:ext uri="{FF2B5EF4-FFF2-40B4-BE49-F238E27FC236}">
                <a16:creationId xmlns:a16="http://schemas.microsoft.com/office/drawing/2014/main" id="{88D52AD4-24DE-462D-AACA-5C2FA46AAB19}"/>
              </a:ext>
            </a:extLst>
          </p:cNvPr>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cxnSp>
        <p:nvCxnSpPr>
          <p:cNvPr id="14" name="Straight Connector 13">
            <a:extLst>
              <a:ext uri="{FF2B5EF4-FFF2-40B4-BE49-F238E27FC236}">
                <a16:creationId xmlns:a16="http://schemas.microsoft.com/office/drawing/2014/main" id="{9D86DC85-02AF-42BC-85AD-A7AA80CB2076}"/>
              </a:ext>
            </a:extLst>
          </p:cNvPr>
          <p:cNvCxnSpPr>
            <a:cxnSpLocks/>
          </p:cNvCxnSpPr>
          <p:nvPr userDrawn="1"/>
        </p:nvCxnSpPr>
        <p:spPr>
          <a:xfrm>
            <a:off x="714711" y="4913464"/>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0168EFA-D6C2-4F7E-B228-815598EC2B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9" name="Picture 18">
            <a:extLst>
              <a:ext uri="{FF2B5EF4-FFF2-40B4-BE49-F238E27FC236}">
                <a16:creationId xmlns:a16="http://schemas.microsoft.com/office/drawing/2014/main" id="{E111D669-74A6-4F41-BFAC-F4CB24AEC38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3855309532"/>
      </p:ext>
    </p:extLst>
  </p:cSld>
  <p:clrMapOvr>
    <a:masterClrMapping/>
  </p:clrMapOvr>
  <p:extLst>
    <p:ext uri="{DCECCB84-F9BA-43D5-87BE-67443E8EF086}">
      <p15:sldGuideLst xmlns:p15="http://schemas.microsoft.com/office/powerpoint/2012/main">
        <p15:guide id="1" orient="horz" pos="95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Graphic">
    <p:spTree>
      <p:nvGrpSpPr>
        <p:cNvPr id="1" name=""/>
        <p:cNvGrpSpPr/>
        <p:nvPr/>
      </p:nvGrpSpPr>
      <p:grpSpPr>
        <a:xfrm>
          <a:off x="0" y="0"/>
          <a:ext cx="0" cy="0"/>
          <a:chOff x="0" y="0"/>
          <a:chExt cx="0" cy="0"/>
        </a:xfrm>
      </p:grpSpPr>
      <p:grpSp>
        <p:nvGrpSpPr>
          <p:cNvPr id="20" name="Group 19"/>
          <p:cNvGrpSpPr/>
          <p:nvPr userDrawn="1"/>
        </p:nvGrpSpPr>
        <p:grpSpPr>
          <a:xfrm>
            <a:off x="0" y="1521567"/>
            <a:ext cx="9144000" cy="4846438"/>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1"/>
          <p:cNvSpPr>
            <a:spLocks noGrp="1"/>
          </p:cNvSpPr>
          <p:nvPr userDrawn="1">
            <p:ph type="ctrTitle"/>
          </p:nvPr>
        </p:nvSpPr>
        <p:spPr>
          <a:xfrm>
            <a:off x="777240" y="2985555"/>
            <a:ext cx="6521640" cy="87321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782058" y="3986784"/>
            <a:ext cx="4297680" cy="517585"/>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EC86C884-D766-9149-B40E-B86A943DE6D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10"/>
          </p:nvPr>
        </p:nvSpPr>
        <p:spPr>
          <a:xfrm>
            <a:off x="777240" y="4718304"/>
            <a:ext cx="4443413" cy="576185"/>
          </a:xfr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5" name="Picture 14">
            <a:extLst>
              <a:ext uri="{FF2B5EF4-FFF2-40B4-BE49-F238E27FC236}">
                <a16:creationId xmlns:a16="http://schemas.microsoft.com/office/drawing/2014/main" id="{F99EC3BB-4571-47EE-A5F0-E16F7B4F29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7" name="Picture 16">
            <a:extLst>
              <a:ext uri="{FF2B5EF4-FFF2-40B4-BE49-F238E27FC236}">
                <a16:creationId xmlns:a16="http://schemas.microsoft.com/office/drawing/2014/main" id="{853D62D0-94AB-439B-AC37-064E850672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46754436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Slide Photo">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3849" r="15416"/>
          <a:stretch/>
        </p:blipFill>
        <p:spPr>
          <a:xfrm>
            <a:off x="0" y="0"/>
            <a:ext cx="9144000" cy="6364224"/>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815732790"/>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Divider Slide Photo">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14E5CB6-D66B-41F9-83A5-D13DF65813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9225" t="12480" b="3239"/>
          <a:stretch/>
        </p:blipFill>
        <p:spPr>
          <a:xfrm flipH="1">
            <a:off x="6010" y="-1"/>
            <a:ext cx="9150022" cy="6364715"/>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662755453"/>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Divider Slid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CF57B6-1B1A-4B8F-9DFF-73A531E5D7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755"/>
            <a:ext cx="9144000" cy="636182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rgbClr val="FFB600"/>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F1C43492-7E70-499B-AF94-526224C01DA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A704180-9FB4-409C-B364-B110408FEF1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519483130"/>
      </p:ext>
    </p:extLst>
  </p:cSld>
  <p:clrMapOvr>
    <a:masterClrMapping/>
  </p:clrMapOvr>
  <p:extLst>
    <p:ext uri="{DCECCB84-F9BA-43D5-87BE-67443E8EF086}">
      <p15:sldGuideLst xmlns:p15="http://schemas.microsoft.com/office/powerpoint/2012/main">
        <p15:guide id="1" pos="2880">
          <p15:clr>
            <a:srgbClr val="FBAE40"/>
          </p15:clr>
        </p15:guide>
        <p15:guide id="2" pos="456">
          <p15:clr>
            <a:srgbClr val="FBAE40"/>
          </p15:clr>
        </p15:guide>
        <p15:guide id="3" orient="horz" pos="2352">
          <p15:clr>
            <a:srgbClr val="FBAE40"/>
          </p15:clr>
        </p15:guide>
        <p15:guide id="4" orient="horz" pos="1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074104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Divider Slid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1C48C-3392-4FDB-9369-6BC17D9CEC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78"/>
            <a:ext cx="9144000" cy="6370670"/>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DB4B4D12-AF0C-4D97-9CED-90CB55C54F5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8F72B6D8-B4B8-483C-B007-F56FA2D2AA62}"/>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6432402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ivider Slide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57E67-98EC-4631-8D21-6B97CCB358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a:xfrm>
            <a:off x="0" y="0"/>
            <a:ext cx="9144000" cy="636726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FEEE245A-9698-4A49-A735-5BCF7ABE0A3A}"/>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B84BA6A4-9923-441F-97B3-3C28313D03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258112918"/>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Slide Graphi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AB23EC-917E-B047-8295-8203CA1ECBFE}"/>
              </a:ext>
            </a:extLst>
          </p:cNvPr>
          <p:cNvGrpSpPr/>
          <p:nvPr userDrawn="1"/>
        </p:nvGrpSpPr>
        <p:grpSpPr>
          <a:xfrm>
            <a:off x="0" y="0"/>
            <a:ext cx="9144000" cy="6366424"/>
            <a:chOff x="1" y="0"/>
            <a:chExt cx="9144000" cy="6366424"/>
          </a:xfrm>
        </p:grpSpPr>
        <p:sp>
          <p:nvSpPr>
            <p:cNvPr id="9" name="Freeform 8">
              <a:extLst>
                <a:ext uri="{FF2B5EF4-FFF2-40B4-BE49-F238E27FC236}">
                  <a16:creationId xmlns:a16="http://schemas.microsoft.com/office/drawing/2014/main" id="{622D7C90-AFB1-5842-AE7B-3EE743CC58EE}"/>
                </a:ext>
              </a:extLst>
            </p:cNvPr>
            <p:cNvSpPr/>
            <p:nvPr userDrawn="1"/>
          </p:nvSpPr>
          <p:spPr>
            <a:xfrm>
              <a:off x="720000" y="3962630"/>
              <a:ext cx="8229600" cy="2403794"/>
            </a:xfrm>
            <a:custGeom>
              <a:avLst/>
              <a:gdLst>
                <a:gd name="connsiteX0" fmla="*/ 3062211 w 8229600"/>
                <a:gd name="connsiteY0" fmla="*/ 0 h 2403794"/>
                <a:gd name="connsiteX1" fmla="*/ 8229600 w 8229600"/>
                <a:gd name="connsiteY1" fmla="*/ 2403794 h 2403794"/>
                <a:gd name="connsiteX2" fmla="*/ 0 w 8229600"/>
                <a:gd name="connsiteY2" fmla="*/ 2403794 h 2403794"/>
              </a:gdLst>
              <a:ahLst/>
              <a:cxnLst>
                <a:cxn ang="0">
                  <a:pos x="connsiteX0" y="connsiteY0"/>
                </a:cxn>
                <a:cxn ang="0">
                  <a:pos x="connsiteX1" y="connsiteY1"/>
                </a:cxn>
                <a:cxn ang="0">
                  <a:pos x="connsiteX2" y="connsiteY2"/>
                </a:cxn>
              </a:cxnLst>
              <a:rect l="l" t="t" r="r" b="b"/>
              <a:pathLst>
                <a:path w="8229600" h="2403794">
                  <a:moveTo>
                    <a:pt x="3062211" y="0"/>
                  </a:moveTo>
                  <a:lnTo>
                    <a:pt x="8229600" y="2403794"/>
                  </a:lnTo>
                  <a:lnTo>
                    <a:pt x="0" y="2403794"/>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4F2D842F-70F3-E249-837F-3B31E02390D7}"/>
                </a:ext>
              </a:extLst>
            </p:cNvPr>
            <p:cNvSpPr/>
            <p:nvPr userDrawn="1"/>
          </p:nvSpPr>
          <p:spPr>
            <a:xfrm>
              <a:off x="3782212" y="0"/>
              <a:ext cx="5361789" cy="6366424"/>
            </a:xfrm>
            <a:custGeom>
              <a:avLst/>
              <a:gdLst>
                <a:gd name="connsiteX0" fmla="*/ 5048021 w 5361789"/>
                <a:gd name="connsiteY0" fmla="*/ 0 h 6366424"/>
                <a:gd name="connsiteX1" fmla="*/ 5361789 w 5361789"/>
                <a:gd name="connsiteY1" fmla="*/ 0 h 6366424"/>
                <a:gd name="connsiteX2" fmla="*/ 5361789 w 5361789"/>
                <a:gd name="connsiteY2" fmla="*/ 6366424 h 6366424"/>
                <a:gd name="connsiteX3" fmla="*/ 5167389 w 5361789"/>
                <a:gd name="connsiteY3" fmla="*/ 6366424 h 6366424"/>
                <a:gd name="connsiteX4" fmla="*/ 0 w 5361789"/>
                <a:gd name="connsiteY4" fmla="*/ 3962630 h 6366424"/>
                <a:gd name="connsiteX5" fmla="*/ 5048021 w 5361789"/>
                <a:gd name="connsiteY5" fmla="*/ 0 h 636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1789" h="6366424">
                  <a:moveTo>
                    <a:pt x="5048021" y="0"/>
                  </a:moveTo>
                  <a:lnTo>
                    <a:pt x="5361789" y="0"/>
                  </a:lnTo>
                  <a:lnTo>
                    <a:pt x="5361789" y="6366424"/>
                  </a:lnTo>
                  <a:lnTo>
                    <a:pt x="5167389" y="6366424"/>
                  </a:lnTo>
                  <a:lnTo>
                    <a:pt x="0" y="3962630"/>
                  </a:lnTo>
                  <a:lnTo>
                    <a:pt x="5048021" y="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6080FE84-562B-8D4E-8B93-4B4D187CAD16}"/>
                </a:ext>
              </a:extLst>
            </p:cNvPr>
            <p:cNvSpPr/>
            <p:nvPr userDrawn="1"/>
          </p:nvSpPr>
          <p:spPr>
            <a:xfrm>
              <a:off x="1" y="2203200"/>
              <a:ext cx="3782211" cy="4163224"/>
            </a:xfrm>
            <a:custGeom>
              <a:avLst/>
              <a:gdLst>
                <a:gd name="connsiteX0" fmla="*/ 0 w 3782211"/>
                <a:gd name="connsiteY0" fmla="*/ 0 h 4163224"/>
                <a:gd name="connsiteX1" fmla="*/ 3782211 w 3782211"/>
                <a:gd name="connsiteY1" fmla="*/ 1759430 h 4163224"/>
                <a:gd name="connsiteX2" fmla="*/ 720000 w 3782211"/>
                <a:gd name="connsiteY2" fmla="*/ 4163224 h 4163224"/>
                <a:gd name="connsiteX3" fmla="*/ 0 w 3782211"/>
                <a:gd name="connsiteY3" fmla="*/ 4163224 h 4163224"/>
                <a:gd name="connsiteX4" fmla="*/ 0 w 3782211"/>
                <a:gd name="connsiteY4" fmla="*/ 0 h 416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211" h="4163224">
                  <a:moveTo>
                    <a:pt x="0" y="0"/>
                  </a:moveTo>
                  <a:lnTo>
                    <a:pt x="3782211" y="1759430"/>
                  </a:lnTo>
                  <a:lnTo>
                    <a:pt x="720000" y="4163224"/>
                  </a:lnTo>
                  <a:lnTo>
                    <a:pt x="0" y="416322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hasCustomPrompt="1"/>
          </p:nvPr>
        </p:nvSpPr>
        <p:spPr>
          <a:xfrm>
            <a:off x="356616" y="203829"/>
            <a:ext cx="7315200" cy="914400"/>
          </a:xfrm>
        </p:spPr>
        <p:txBody>
          <a:bodyPr anchor="t">
            <a:noAutofit/>
          </a:bodyPr>
          <a:lstStyle>
            <a:lvl1pPr algn="l">
              <a:lnSpc>
                <a:spcPct val="100000"/>
              </a:lnSpc>
              <a:defRPr sz="2600" b="1">
                <a:solidFill>
                  <a:schemeClr val="tx2"/>
                </a:solidFill>
              </a:defRPr>
            </a:lvl1pPr>
          </a:lstStyle>
          <a:p>
            <a:r>
              <a:rPr lang="en-US" dirty="0"/>
              <a:t>Click to edit Master title style – Divider, 26 </a:t>
            </a:r>
            <a:r>
              <a:rPr lang="en-US" dirty="0" err="1"/>
              <a:t>pt</a:t>
            </a:r>
            <a:endParaRPr lang="en-US" dirty="0"/>
          </a:p>
        </p:txBody>
      </p:sp>
      <p:sp>
        <p:nvSpPr>
          <p:cNvPr id="3" name="Subtitle 2"/>
          <p:cNvSpPr>
            <a:spLocks noGrp="1"/>
          </p:cNvSpPr>
          <p:nvPr>
            <p:ph type="subTitle" idx="1" hasCustomPrompt="1"/>
          </p:nvPr>
        </p:nvSpPr>
        <p:spPr>
          <a:xfrm>
            <a:off x="356616" y="1252728"/>
            <a:ext cx="5943600" cy="517585"/>
          </a:xfrm>
        </p:spPr>
        <p:txBody>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 – 20 pt., Black</a:t>
            </a:r>
          </a:p>
        </p:txBody>
      </p:sp>
      <p:sp>
        <p:nvSpPr>
          <p:cNvPr id="19"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DFDDF79B-EC16-4D64-BB8F-31CA7644D797}"/>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F049723-BA81-4AC5-BEAA-3E6F13DAD2F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456412581"/>
      </p:ext>
    </p:extLst>
  </p:cSld>
  <p:clrMapOvr>
    <a:masterClrMapping/>
  </p:clrMapOvr>
  <p:extLst>
    <p:ext uri="{DCECCB84-F9BA-43D5-87BE-67443E8EF086}">
      <p15:sldGuideLst xmlns:p15="http://schemas.microsoft.com/office/powerpoint/2012/main">
        <p15:guide id="1" orient="horz" pos="97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ite Content with Graphic">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D6B082-7C10-BA4E-BE12-3A2FD5AE08EF}"/>
              </a:ext>
            </a:extLst>
          </p:cNvPr>
          <p:cNvGrpSpPr/>
          <p:nvPr userDrawn="1"/>
        </p:nvGrpSpPr>
        <p:grpSpPr>
          <a:xfrm>
            <a:off x="6635067" y="0"/>
            <a:ext cx="2508933" cy="6367263"/>
            <a:chOff x="3491346" y="0"/>
            <a:chExt cx="2508933" cy="6367263"/>
          </a:xfrm>
        </p:grpSpPr>
        <p:sp>
          <p:nvSpPr>
            <p:cNvPr id="12" name="Freeform 11">
              <a:extLst>
                <a:ext uri="{FF2B5EF4-FFF2-40B4-BE49-F238E27FC236}">
                  <a16:creationId xmlns:a16="http://schemas.microsoft.com/office/drawing/2014/main" id="{EA3EC593-DC20-9346-9776-FBA0FABCCDA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3" name="Freeform 12">
              <a:extLst>
                <a:ext uri="{FF2B5EF4-FFF2-40B4-BE49-F238E27FC236}">
                  <a16:creationId xmlns:a16="http://schemas.microsoft.com/office/drawing/2014/main" id="{ED31C323-8E84-A946-A27D-2777E3E0BE45}"/>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4" name="Freeform 13">
              <a:extLst>
                <a:ext uri="{FF2B5EF4-FFF2-40B4-BE49-F238E27FC236}">
                  <a16:creationId xmlns:a16="http://schemas.microsoft.com/office/drawing/2014/main" id="{6A9B01AF-6459-4247-AF71-3F7C135643BB}"/>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2" name="Title 1"/>
          <p:cNvSpPr>
            <a:spLocks noGrp="1"/>
          </p:cNvSpPr>
          <p:nvPr>
            <p:ph type="title" hasCustomPrompt="1"/>
          </p:nvPr>
        </p:nvSpPr>
        <p:spPr/>
        <p:txBody>
          <a:bodyPr/>
          <a:lstStyle>
            <a:lvl1pPr>
              <a:defRPr baseline="0">
                <a:solidFill>
                  <a:schemeClr val="tx2"/>
                </a:solidFill>
              </a:defRPr>
            </a:lvl1pPr>
          </a:lstStyle>
          <a:p>
            <a:r>
              <a:rPr lang="en-US" dirty="0"/>
              <a:t>Click To Edit Master Title Style – For TOC/</a:t>
            </a:r>
            <a:br>
              <a:rPr lang="en-US" dirty="0"/>
            </a:br>
            <a:r>
              <a:rPr lang="en-US" dirty="0"/>
              <a:t>Agenda and Lite Text Slide</a:t>
            </a:r>
          </a:p>
        </p:txBody>
      </p:sp>
      <p:sp>
        <p:nvSpPr>
          <p:cNvPr id="6" name="Text Placeholder 5"/>
          <p:cNvSpPr>
            <a:spLocks noGrp="1"/>
          </p:cNvSpPr>
          <p:nvPr>
            <p:ph type="body" sz="quarter" idx="12" hasCustomPrompt="1"/>
          </p:nvPr>
        </p:nvSpPr>
        <p:spPr>
          <a:xfrm>
            <a:off x="357188" y="1280160"/>
            <a:ext cx="6858000" cy="4525963"/>
          </a:xfrm>
        </p:spPr>
        <p:txBody>
          <a:bodyPr/>
          <a:lstStyle>
            <a:lvl1pPr marL="0" indent="0">
              <a:buFont typeface="Arial" panose="020B0604020202020204" pitchFamily="34" charset="0"/>
              <a:buNone/>
              <a:tabLst/>
              <a:defRPr sz="2000" baseline="0">
                <a:solidFill>
                  <a:schemeClr val="tx2"/>
                </a:solidFill>
              </a:defRPr>
            </a:lvl1pPr>
            <a:lvl2pPr>
              <a:buClrTx/>
              <a:defRPr sz="18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Edit Master text styles [20pt Arial for TOC/Agenda]</a:t>
            </a:r>
          </a:p>
          <a:p>
            <a:pPr lvl="0"/>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Footer Placeholder 9">
            <a:extLst>
              <a:ext uri="{FF2B5EF4-FFF2-40B4-BE49-F238E27FC236}">
                <a16:creationId xmlns:a16="http://schemas.microsoft.com/office/drawing/2014/main" id="{BE9A4657-960C-43DE-81AE-18CA143A438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451AA9ED-A6E2-4AEB-B71F-2979D48ABE7D}"/>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445753812"/>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6975265"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7" y="1280160"/>
            <a:ext cx="6975265"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stStyle>
          <a:p>
            <a:pPr lvl="0"/>
            <a:r>
              <a:rPr lang="en-US" dirty="0"/>
              <a:t>Edit Master text styles</a:t>
            </a:r>
          </a:p>
          <a:p>
            <a:pPr lvl="1"/>
            <a:r>
              <a:rPr lang="en-US" dirty="0"/>
              <a:t>Second level</a:t>
            </a:r>
          </a:p>
          <a:p>
            <a:pPr lvl="2"/>
            <a:r>
              <a:rPr lang="en-US" dirty="0"/>
              <a:t>Third level</a:t>
            </a:r>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7" name="Footer Placeholder 9">
            <a:extLst>
              <a:ext uri="{FF2B5EF4-FFF2-40B4-BE49-F238E27FC236}">
                <a16:creationId xmlns:a16="http://schemas.microsoft.com/office/drawing/2014/main" id="{A6B10B21-A22D-4973-9F22-3C85C87DD1D6}"/>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A3E23767-0A7E-4F0C-A99E-C1C9090D3FB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281517883"/>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2-column">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843657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9" name="Text Placeholder 5"/>
          <p:cNvSpPr>
            <a:spLocks noGrp="1"/>
          </p:cNvSpPr>
          <p:nvPr>
            <p:ph type="body" sz="quarter" idx="13" hasCustomPrompt="1"/>
          </p:nvPr>
        </p:nvSpPr>
        <p:spPr>
          <a:xfrm>
            <a:off x="4672119" y="1280160"/>
            <a:ext cx="4114800" cy="4707890"/>
          </a:xfrm>
        </p:spPr>
        <p:txBody>
          <a:bodyPr/>
          <a:lstStyle>
            <a:lvl1pPr rtl="0">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3"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0" name="Footer Placeholder 9">
            <a:extLst>
              <a:ext uri="{FF2B5EF4-FFF2-40B4-BE49-F238E27FC236}">
                <a16:creationId xmlns:a16="http://schemas.microsoft.com/office/drawing/2014/main" id="{4806E4E2-02E1-49AB-BCC5-A8B1C1D9B871}"/>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78EF9E6E-260B-4AEA-92D1-41B528297A86}"/>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529927062"/>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with Photo">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410611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0" name="Picture Placeholder 9"/>
          <p:cNvSpPr>
            <a:spLocks noGrp="1"/>
          </p:cNvSpPr>
          <p:nvPr>
            <p:ph type="pic" sz="quarter" idx="13"/>
          </p:nvPr>
        </p:nvSpPr>
        <p:spPr>
          <a:xfrm>
            <a:off x="4572000" y="0"/>
            <a:ext cx="4572000" cy="6364224"/>
          </a:xfrm>
        </p:spPr>
        <p:txBody>
          <a:bodyPr/>
          <a:lstStyle>
            <a:lvl1pPr>
              <a:defRPr>
                <a:solidFill>
                  <a:schemeClr val="tx2"/>
                </a:solidFill>
              </a:defRPr>
            </a:lvl1pPr>
          </a:lstStyle>
          <a:p>
            <a:r>
              <a:rPr lang="en-US"/>
              <a:t>Click icon to add picture</a:t>
            </a:r>
            <a:endParaRPr lang="en-US" dirty="0"/>
          </a:p>
        </p:txBody>
      </p:sp>
      <p:sp>
        <p:nvSpPr>
          <p:cNvPr id="12"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9" name="Footer Placeholder 9">
            <a:extLst>
              <a:ext uri="{FF2B5EF4-FFF2-40B4-BE49-F238E27FC236}">
                <a16:creationId xmlns:a16="http://schemas.microsoft.com/office/drawing/2014/main" id="{32FC0A7D-C449-4E7F-9213-3874E5CFF3D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B7F92EB8-4DEE-49B2-B12E-4B88D7242110}"/>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163659717"/>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Chart Layout">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8441755" cy="822960"/>
          </a:xfrm>
        </p:spPr>
        <p:txBody>
          <a:bodyPr/>
          <a:lstStyle>
            <a:lvl1pPr>
              <a:defRPr>
                <a:solidFill>
                  <a:schemeClr val="tx2"/>
                </a:solidFill>
              </a:defRPr>
            </a:lvl1pPr>
          </a:lstStyle>
          <a:p>
            <a:r>
              <a:rPr lang="en-US"/>
              <a:t>Click to edit Master title style</a:t>
            </a:r>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Text Placeholder 5"/>
          <p:cNvSpPr>
            <a:spLocks noGrp="1"/>
          </p:cNvSpPr>
          <p:nvPr>
            <p:ph type="body" sz="quarter" idx="12" hasCustomPrompt="1"/>
          </p:nvPr>
        </p:nvSpPr>
        <p:spPr>
          <a:xfrm>
            <a:off x="357188" y="4433570"/>
            <a:ext cx="4114800" cy="1554480"/>
          </a:xfrm>
        </p:spPr>
        <p:txBody>
          <a:bodyPr/>
          <a:lstStyle>
            <a:lvl1pPr marL="0" indent="0">
              <a:spcBef>
                <a:spcPts val="800"/>
              </a:spcBef>
              <a:buFont typeface="Arial" panose="020B0604020202020204" pitchFamily="34" charset="0"/>
              <a:buNone/>
              <a:defRPr sz="1400" b="1">
                <a:solidFill>
                  <a:schemeClr val="tx2"/>
                </a:solidFill>
              </a:defRPr>
            </a:lvl1pPr>
            <a:lvl2pPr>
              <a:buClrTx/>
              <a:defRPr sz="1400">
                <a:solidFill>
                  <a:schemeClr val="tx2"/>
                </a:solidFill>
              </a:defRPr>
            </a:lvl2pPr>
            <a:lvl3pPr marL="230188" indent="-228600">
              <a:spcBef>
                <a:spcPts val="800"/>
              </a:spcBef>
              <a:defRPr sz="1400">
                <a:solidFill>
                  <a:schemeClr val="tx2"/>
                </a:solidFill>
              </a:defRPr>
            </a:lvl3pPr>
            <a:lvl4pPr marL="460375" indent="-228600">
              <a:spcBef>
                <a:spcPts val="800"/>
              </a:spcBef>
              <a:defRPr sz="1400">
                <a:solidFill>
                  <a:schemeClr val="tx2"/>
                </a:solidFill>
              </a:defRPr>
            </a:lvl4pPr>
            <a:lvl5pPr marL="684213" indent="-228600">
              <a:spcBef>
                <a:spcPts val="800"/>
              </a:spcBef>
              <a:defRPr sz="1400"/>
            </a:lvl5pPr>
          </a:lstStyle>
          <a:p>
            <a:pPr lvl="0"/>
            <a:r>
              <a:rPr lang="en-US" dirty="0"/>
              <a:t>Edit Master text styles</a:t>
            </a:r>
          </a:p>
          <a:p>
            <a:pPr lvl="1"/>
            <a:r>
              <a:rPr lang="en-US" dirty="0"/>
              <a:t>Second level</a:t>
            </a:r>
          </a:p>
        </p:txBody>
      </p:sp>
      <p:sp>
        <p:nvSpPr>
          <p:cNvPr id="16" name="Text Placeholder 5"/>
          <p:cNvSpPr>
            <a:spLocks noGrp="1"/>
          </p:cNvSpPr>
          <p:nvPr>
            <p:ph type="body" sz="quarter" idx="14" hasCustomPrompt="1"/>
          </p:nvPr>
        </p:nvSpPr>
        <p:spPr>
          <a:xfrm>
            <a:off x="4672119" y="4433570"/>
            <a:ext cx="4114800" cy="1554480"/>
          </a:xfrm>
        </p:spPr>
        <p:txBody>
          <a:bodyPr/>
          <a:lstStyle>
            <a:lvl1pPr marL="0" indent="0" rtl="0">
              <a:spcBef>
                <a:spcPts val="800"/>
              </a:spcBef>
              <a:buFont typeface="Arial" panose="020B0604020202020204" pitchFamily="34" charset="0"/>
              <a:buNone/>
              <a:defRPr sz="1400" b="1">
                <a:solidFill>
                  <a:schemeClr val="tx2"/>
                </a:solidFill>
              </a:defRPr>
            </a:lvl1pPr>
            <a:lvl2pPr>
              <a:buClr>
                <a:schemeClr val="tx2"/>
              </a:buClr>
              <a:defRPr sz="1400">
                <a:solidFill>
                  <a:schemeClr val="tx2"/>
                </a:solidFill>
              </a:defRPr>
            </a:lvl2pPr>
            <a:lvl3pPr marL="230188" indent="-228600">
              <a:spcBef>
                <a:spcPts val="800"/>
              </a:spcBef>
              <a:buClrTx/>
              <a:defRPr sz="1400">
                <a:solidFill>
                  <a:schemeClr val="tx2"/>
                </a:solidFill>
              </a:defRPr>
            </a:lvl3pPr>
            <a:lvl4pPr marL="460375" indent="-228600">
              <a:spcBef>
                <a:spcPts val="800"/>
              </a:spcBef>
              <a:buClrTx/>
              <a:defRPr sz="1400">
                <a:solidFill>
                  <a:schemeClr val="tx2"/>
                </a:solidFill>
              </a:defRPr>
            </a:lvl4pPr>
            <a:lvl5pPr marL="684213" indent="-228600">
              <a:spcBef>
                <a:spcPts val="800"/>
              </a:spcBef>
              <a:buClrTx/>
              <a:defRPr sz="1400"/>
            </a:lvl5pPr>
            <a:lvl6pPr marL="1141413" indent="-227013">
              <a:defRPr sz="1400"/>
            </a:lvl6pPr>
          </a:lstStyle>
          <a:p>
            <a:pPr lvl="0"/>
            <a:r>
              <a:rPr lang="en-US" dirty="0"/>
              <a:t>Edit Master text styles</a:t>
            </a:r>
          </a:p>
          <a:p>
            <a:pPr lvl="1"/>
            <a:r>
              <a:rPr lang="en-US" dirty="0"/>
              <a:t>Second level</a:t>
            </a:r>
          </a:p>
        </p:txBody>
      </p:sp>
      <p:sp>
        <p:nvSpPr>
          <p:cNvPr id="11" name="Footer Placeholder 9">
            <a:extLst>
              <a:ext uri="{FF2B5EF4-FFF2-40B4-BE49-F238E27FC236}">
                <a16:creationId xmlns:a16="http://schemas.microsoft.com/office/drawing/2014/main" id="{578BD2ED-4CD4-4A08-A1AB-BE9089BBD0EC}"/>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a16="http://schemas.microsoft.com/office/drawing/2014/main" id="{663CC9DE-998A-4CE0-9F7E-6227FE125B4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993129576"/>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
    <p:spTree>
      <p:nvGrpSpPr>
        <p:cNvPr id="1" name=""/>
        <p:cNvGrpSpPr/>
        <p:nvPr/>
      </p:nvGrpSpPr>
      <p:grpSpPr>
        <a:xfrm>
          <a:off x="0" y="0"/>
          <a:ext cx="0" cy="0"/>
          <a:chOff x="0" y="0"/>
          <a:chExt cx="0" cy="0"/>
        </a:xfrm>
      </p:grpSpPr>
      <p:sp>
        <p:nvSpPr>
          <p:cNvPr id="22" name="Text Placeholder 2"/>
          <p:cNvSpPr>
            <a:spLocks noGrp="1"/>
          </p:cNvSpPr>
          <p:nvPr>
            <p:ph idx="1"/>
          </p:nvPr>
        </p:nvSpPr>
        <p:spPr>
          <a:xfrm>
            <a:off x="822960" y="3355848"/>
            <a:ext cx="6858000" cy="2632202"/>
          </a:xfrm>
          <a:prstGeom prst="rect">
            <a:avLst/>
          </a:prstGeom>
        </p:spPr>
        <p:txBody>
          <a:bodyPr vert="horz" lIns="91440" tIns="45720" rIns="91440" bIns="45720" rtlCol="0">
            <a:noAutofit/>
          </a:bodyPr>
          <a:lstStyle>
            <a:lvl1pPr>
              <a:spcBef>
                <a:spcPts val="0"/>
              </a:spcBef>
              <a:defRPr sz="1800"/>
            </a:lvl1pPr>
          </a:lstStyle>
          <a:p>
            <a:pPr lvl="0"/>
            <a:r>
              <a:rPr lang="en-US"/>
              <a:t>Edit Master text styles</a:t>
            </a: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Picture Placeholder 2">
            <a:extLst>
              <a:ext uri="{FF2B5EF4-FFF2-40B4-BE49-F238E27FC236}">
                <a16:creationId xmlns:a16="http://schemas.microsoft.com/office/drawing/2014/main" id="{9994DF0F-078F-4C4A-810D-ABEE40A74563}"/>
              </a:ext>
            </a:extLst>
          </p:cNvPr>
          <p:cNvSpPr>
            <a:spLocks noGrp="1"/>
          </p:cNvSpPr>
          <p:nvPr>
            <p:ph type="pic" sz="quarter" idx="10"/>
          </p:nvPr>
        </p:nvSpPr>
        <p:spPr>
          <a:xfrm>
            <a:off x="353951" y="2163986"/>
            <a:ext cx="1069848" cy="1069848"/>
          </a:xfrm>
        </p:spPr>
        <p:txBody>
          <a:bodyPr/>
          <a:lstStyle/>
          <a:p>
            <a:r>
              <a:rPr lang="en-US"/>
              <a:t>Click icon to add picture</a:t>
            </a:r>
            <a:endParaRPr lang="en-US" dirty="0"/>
          </a:p>
        </p:txBody>
      </p:sp>
      <p:sp>
        <p:nvSpPr>
          <p:cNvPr id="26" name="Title 1">
            <a:extLst>
              <a:ext uri="{FF2B5EF4-FFF2-40B4-BE49-F238E27FC236}">
                <a16:creationId xmlns:a16="http://schemas.microsoft.com/office/drawing/2014/main" id="{C5DDFF34-02EA-D742-9BC0-FE557E673550}"/>
              </a:ext>
            </a:extLst>
          </p:cNvPr>
          <p:cNvSpPr>
            <a:spLocks noGrp="1"/>
          </p:cNvSpPr>
          <p:nvPr>
            <p:ph type="ctrTitle"/>
          </p:nvPr>
        </p:nvSpPr>
        <p:spPr>
          <a:xfrm>
            <a:off x="246888" y="1419046"/>
            <a:ext cx="3793501" cy="914400"/>
          </a:xfrm>
        </p:spPr>
        <p:txBody>
          <a:bodyPr anchor="t">
            <a:noAutofit/>
          </a:bodyPr>
          <a:lstStyle>
            <a:lvl1pPr algn="l">
              <a:lnSpc>
                <a:spcPct val="100000"/>
              </a:lnSpc>
              <a:defRPr sz="2400" b="1">
                <a:solidFill>
                  <a:schemeClr val="tx2"/>
                </a:solidFill>
              </a:defRPr>
            </a:lvl1pPr>
          </a:lstStyle>
          <a:p>
            <a:r>
              <a:rPr lang="en-US"/>
              <a:t>Click to edit Master title style</a:t>
            </a:r>
            <a:endParaRPr lang="en-US" dirty="0"/>
          </a:p>
        </p:txBody>
      </p:sp>
      <p:sp>
        <p:nvSpPr>
          <p:cNvPr id="12" name="Footer Placeholder 9">
            <a:extLst>
              <a:ext uri="{FF2B5EF4-FFF2-40B4-BE49-F238E27FC236}">
                <a16:creationId xmlns:a16="http://schemas.microsoft.com/office/drawing/2014/main" id="{D70A54C8-3BEB-479C-8132-ED850D71891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144CD1C8-B489-4F25-BF47-B0BC6065C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4" name="Picture 13">
            <a:extLst>
              <a:ext uri="{FF2B5EF4-FFF2-40B4-BE49-F238E27FC236}">
                <a16:creationId xmlns:a16="http://schemas.microsoft.com/office/drawing/2014/main" id="{06852B0C-8397-4528-A540-DECD1AFBFF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
        <p:nvSpPr>
          <p:cNvPr id="15" name="Footer Placeholder 4">
            <a:extLst>
              <a:ext uri="{FF2B5EF4-FFF2-40B4-BE49-F238E27FC236}">
                <a16:creationId xmlns:a16="http://schemas.microsoft.com/office/drawing/2014/main" id="{468047D7-62BE-4F0D-946F-293638AAFCD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4081941826"/>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206">
          <p15:clr>
            <a:srgbClr val="FBAE40"/>
          </p15:clr>
        </p15:guide>
        <p15:guide id="3" orient="horz" pos="377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structionsl Slide">
    <p:spTree>
      <p:nvGrpSpPr>
        <p:cNvPr id="1" name=""/>
        <p:cNvGrpSpPr/>
        <p:nvPr/>
      </p:nvGrpSpPr>
      <p:grpSpPr>
        <a:xfrm>
          <a:off x="0" y="0"/>
          <a:ext cx="0" cy="0"/>
          <a:chOff x="0" y="0"/>
          <a:chExt cx="0" cy="0"/>
        </a:xfrm>
      </p:grpSpPr>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Content Placeholder 2"/>
          <p:cNvSpPr>
            <a:spLocks noGrp="1"/>
          </p:cNvSpPr>
          <p:nvPr>
            <p:ph sz="quarter" idx="10"/>
          </p:nvPr>
        </p:nvSpPr>
        <p:spPr>
          <a:xfrm>
            <a:off x="356616" y="1371600"/>
            <a:ext cx="8534400" cy="4616450"/>
          </a:xfrm>
        </p:spPr>
        <p:txBody>
          <a:bodyPr/>
          <a:lstStyle/>
          <a:p>
            <a:pPr lvl="0"/>
            <a:r>
              <a:rPr lang="en-US"/>
              <a:t>Edit Master text styles</a:t>
            </a:r>
          </a:p>
          <a:p>
            <a:pPr lvl="1"/>
            <a:r>
              <a:rPr lang="en-US"/>
              <a:t>Second level</a:t>
            </a:r>
          </a:p>
          <a:p>
            <a:pPr lvl="2"/>
            <a:r>
              <a:rPr lang="en-US"/>
              <a:t>Third level</a:t>
            </a:r>
          </a:p>
        </p:txBody>
      </p:sp>
      <p:sp>
        <p:nvSpPr>
          <p:cNvPr id="10" name="Title 1"/>
          <p:cNvSpPr>
            <a:spLocks noGrp="1"/>
          </p:cNvSpPr>
          <p:nvPr>
            <p:ph type="title"/>
          </p:nvPr>
        </p:nvSpPr>
        <p:spPr>
          <a:xfrm>
            <a:off x="1472185" y="274321"/>
            <a:ext cx="7430276" cy="822960"/>
          </a:xfrm>
        </p:spPr>
        <p:txBody>
          <a:bodyPr/>
          <a:lstStyle>
            <a:lvl1pPr>
              <a:defRPr>
                <a:solidFill>
                  <a:schemeClr val="tx2"/>
                </a:solidFill>
              </a:defRPr>
            </a:lvl1pPr>
          </a:lstStyle>
          <a:p>
            <a:r>
              <a:rPr lang="en-US"/>
              <a:t>Click to edit Master title style</a:t>
            </a:r>
            <a:endParaRPr lang="en-US" dirty="0"/>
          </a:p>
        </p:txBody>
      </p:sp>
      <p:sp>
        <p:nvSpPr>
          <p:cNvPr id="9" name="Footer Placeholder 9">
            <a:extLst>
              <a:ext uri="{FF2B5EF4-FFF2-40B4-BE49-F238E27FC236}">
                <a16:creationId xmlns:a16="http://schemas.microsoft.com/office/drawing/2014/main" id="{ABEF75F3-1711-489F-A08C-9328DE9AC7F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3FE81A5-2073-4945-BB5B-812F9353FE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sp>
        <p:nvSpPr>
          <p:cNvPr id="13" name="Footer Placeholder 4">
            <a:extLst>
              <a:ext uri="{FF2B5EF4-FFF2-40B4-BE49-F238E27FC236}">
                <a16:creationId xmlns:a16="http://schemas.microsoft.com/office/drawing/2014/main" id="{C216BB23-582F-4B13-8CFC-A600617B3D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87867969"/>
      </p:ext>
    </p:extLst>
  </p:cSld>
  <p:clrMapOvr>
    <a:masterClrMapping/>
  </p:clrMapOvr>
  <p:extLst>
    <p:ext uri="{DCECCB84-F9BA-43D5-87BE-67443E8EF086}">
      <p15:sldGuideLst xmlns:p15="http://schemas.microsoft.com/office/powerpoint/2012/main">
        <p15:guide id="0" orient="horz" pos="206">
          <p15:clr>
            <a:srgbClr val="FBAE40"/>
          </p15:clr>
        </p15:guide>
        <p15:guide id="2" orient="horz" pos="37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44196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5" name="Text Placeholder 4"/>
          <p:cNvSpPr>
            <a:spLocks noGrp="1"/>
          </p:cNvSpPr>
          <p:nvPr>
            <p:ph type="body" sz="quarter" idx="12"/>
          </p:nvPr>
        </p:nvSpPr>
        <p:spPr>
          <a:xfrm>
            <a:off x="49213" y="6781800"/>
            <a:ext cx="8408987" cy="76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3"/>
          </p:nvPr>
        </p:nvSpPr>
        <p:spPr>
          <a:xfrm>
            <a:off x="6248400" y="2590800"/>
            <a:ext cx="2667000" cy="30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4"/>
          </p:nvPr>
        </p:nvSpPr>
        <p:spPr>
          <a:xfrm>
            <a:off x="1219200" y="609600"/>
            <a:ext cx="6400800" cy="121920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5"/>
          </p:nvPr>
        </p:nvSpPr>
        <p:spPr>
          <a:xfrm>
            <a:off x="1295400" y="2057400"/>
            <a:ext cx="5334000" cy="3810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141668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7F87F75-B02E-4B99-A7DE-7306A00B92FA}"/>
              </a:ext>
            </a:extLst>
          </p:cNvPr>
          <p:cNvSpPr>
            <a:spLocks noGrp="1" noChangeArrowheads="1"/>
          </p:cNvSpPr>
          <p:nvPr>
            <p:ph type="dt" sz="half" idx="10"/>
          </p:nvPr>
        </p:nvSpPr>
        <p:spPr>
          <a:ln/>
        </p:spPr>
        <p:txBody>
          <a:bodyPr/>
          <a:lstStyle>
            <a:lvl1pPr>
              <a:defRPr/>
            </a:lvl1pPr>
          </a:lstStyle>
          <a:p>
            <a:pPr>
              <a:defRPr/>
            </a:pPr>
            <a:fld id="{956EFD7F-F8DC-4ACD-B464-103F1413B420}" type="datetime2">
              <a:rPr lang="en-US" smtClean="0"/>
              <a:t>Monday, July 15, 2019</a:t>
            </a:fld>
            <a:endParaRPr lang="en-US" altLang="en-US"/>
          </a:p>
        </p:txBody>
      </p:sp>
      <p:sp>
        <p:nvSpPr>
          <p:cNvPr id="5" name="Rectangle 5">
            <a:extLst>
              <a:ext uri="{FF2B5EF4-FFF2-40B4-BE49-F238E27FC236}">
                <a16:creationId xmlns:a16="http://schemas.microsoft.com/office/drawing/2014/main" id="{21E22A6C-9B0A-4608-BB95-70E5668C43B0}"/>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6" name="Rectangle 6">
            <a:extLst>
              <a:ext uri="{FF2B5EF4-FFF2-40B4-BE49-F238E27FC236}">
                <a16:creationId xmlns:a16="http://schemas.microsoft.com/office/drawing/2014/main" id="{01EACFFF-A3FE-4829-91D0-4A735FB2CC5D}"/>
              </a:ext>
            </a:extLst>
          </p:cNvPr>
          <p:cNvSpPr>
            <a:spLocks noGrp="1" noChangeArrowheads="1"/>
          </p:cNvSpPr>
          <p:nvPr>
            <p:ph type="sldNum" sz="quarter" idx="12"/>
          </p:nvPr>
        </p:nvSpPr>
        <p:spPr>
          <a:ln/>
        </p:spPr>
        <p:txBody>
          <a:bodyPr/>
          <a:lstStyle>
            <a:lvl1pPr>
              <a:defRPr/>
            </a:lvl1pPr>
          </a:lstStyle>
          <a:p>
            <a:fld id="{2DC6BF32-B7D7-4D6E-8A42-59319D4FA23C}" type="slidenum">
              <a:rPr lang="en-US" altLang="en-US"/>
              <a:pPr/>
              <a:t>‹#›</a:t>
            </a:fld>
            <a:endParaRPr lang="en-US" altLang="en-US"/>
          </a:p>
        </p:txBody>
      </p:sp>
    </p:spTree>
    <p:extLst>
      <p:ext uri="{BB962C8B-B14F-4D97-AF65-F5344CB8AC3E}">
        <p14:creationId xmlns:p14="http://schemas.microsoft.com/office/powerpoint/2010/main" val="974816778"/>
      </p:ext>
    </p:extLst>
  </p:cSld>
  <p:clrMapOvr>
    <a:masterClrMapping/>
  </p:clrMapOvr>
  <p:transition>
    <p:push dir="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4FEBDD6-DE1E-4FA4-962D-5FBDF332954A}"/>
              </a:ext>
            </a:extLst>
          </p:cNvPr>
          <p:cNvSpPr>
            <a:spLocks noGrp="1" noChangeArrowheads="1"/>
          </p:cNvSpPr>
          <p:nvPr>
            <p:ph type="dt" sz="half" idx="10"/>
          </p:nvPr>
        </p:nvSpPr>
        <p:spPr>
          <a:ln/>
        </p:spPr>
        <p:txBody>
          <a:bodyPr/>
          <a:lstStyle>
            <a:lvl1pPr>
              <a:defRPr/>
            </a:lvl1pPr>
          </a:lstStyle>
          <a:p>
            <a:pPr>
              <a:defRPr/>
            </a:pPr>
            <a:fld id="{E7EDFEC8-20E3-408C-A4E2-4EA940F600CF}" type="datetime2">
              <a:rPr lang="en-US" smtClean="0"/>
              <a:t>Monday, July 15, 2019</a:t>
            </a:fld>
            <a:endParaRPr lang="en-US" altLang="en-US"/>
          </a:p>
        </p:txBody>
      </p:sp>
      <p:sp>
        <p:nvSpPr>
          <p:cNvPr id="6" name="Rectangle 5">
            <a:extLst>
              <a:ext uri="{FF2B5EF4-FFF2-40B4-BE49-F238E27FC236}">
                <a16:creationId xmlns:a16="http://schemas.microsoft.com/office/drawing/2014/main" id="{DF8D505A-84D3-4177-A09C-78A52673FC74}"/>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7" name="Rectangle 6">
            <a:extLst>
              <a:ext uri="{FF2B5EF4-FFF2-40B4-BE49-F238E27FC236}">
                <a16:creationId xmlns:a16="http://schemas.microsoft.com/office/drawing/2014/main" id="{A4DD1C85-E328-4B1C-AC08-259D3E72C941}"/>
              </a:ext>
            </a:extLst>
          </p:cNvPr>
          <p:cNvSpPr>
            <a:spLocks noGrp="1" noChangeArrowheads="1"/>
          </p:cNvSpPr>
          <p:nvPr>
            <p:ph type="sldNum" sz="quarter" idx="12"/>
          </p:nvPr>
        </p:nvSpPr>
        <p:spPr>
          <a:ln/>
        </p:spPr>
        <p:txBody>
          <a:bodyPr/>
          <a:lstStyle>
            <a:lvl1pPr>
              <a:defRPr/>
            </a:lvl1pPr>
          </a:lstStyle>
          <a:p>
            <a:fld id="{84F9DE21-38F5-434B-A866-47B4794812ED}" type="slidenum">
              <a:rPr lang="en-US" altLang="en-US"/>
              <a:pPr/>
              <a:t>‹#›</a:t>
            </a:fld>
            <a:endParaRPr lang="en-US" altLang="en-US"/>
          </a:p>
        </p:txBody>
      </p:sp>
    </p:spTree>
    <p:extLst>
      <p:ext uri="{BB962C8B-B14F-4D97-AF65-F5344CB8AC3E}">
        <p14:creationId xmlns:p14="http://schemas.microsoft.com/office/powerpoint/2010/main" val="1848652888"/>
      </p:ext>
    </p:extLst>
  </p:cSld>
  <p:clrMapOvr>
    <a:masterClrMapping/>
  </p:clrMapOvr>
  <p:transition>
    <p:push dir="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C96323E-EB35-46F0-9DF8-C389091FCB6A}"/>
              </a:ext>
            </a:extLst>
          </p:cNvPr>
          <p:cNvSpPr>
            <a:spLocks noGrp="1" noChangeArrowheads="1"/>
          </p:cNvSpPr>
          <p:nvPr>
            <p:ph type="dt" sz="half" idx="10"/>
          </p:nvPr>
        </p:nvSpPr>
        <p:spPr>
          <a:ln/>
        </p:spPr>
        <p:txBody>
          <a:bodyPr/>
          <a:lstStyle>
            <a:lvl1pPr>
              <a:defRPr/>
            </a:lvl1pPr>
          </a:lstStyle>
          <a:p>
            <a:pPr>
              <a:defRPr/>
            </a:pPr>
            <a:fld id="{65FACE12-7B3D-498A-9888-34FD83461656}" type="datetime2">
              <a:rPr lang="en-US" smtClean="0"/>
              <a:t>Monday, July 15, 2019</a:t>
            </a:fld>
            <a:endParaRPr lang="en-US" altLang="en-US"/>
          </a:p>
        </p:txBody>
      </p:sp>
      <p:sp>
        <p:nvSpPr>
          <p:cNvPr id="3" name="Rectangle 5">
            <a:extLst>
              <a:ext uri="{FF2B5EF4-FFF2-40B4-BE49-F238E27FC236}">
                <a16:creationId xmlns:a16="http://schemas.microsoft.com/office/drawing/2014/main" id="{A02E86C4-EEC0-4E1D-A173-177DBC3D9F8D}"/>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4" name="Rectangle 6">
            <a:extLst>
              <a:ext uri="{FF2B5EF4-FFF2-40B4-BE49-F238E27FC236}">
                <a16:creationId xmlns:a16="http://schemas.microsoft.com/office/drawing/2014/main" id="{DAA74E6D-4701-48B8-AC06-3758CF843688}"/>
              </a:ext>
            </a:extLst>
          </p:cNvPr>
          <p:cNvSpPr>
            <a:spLocks noGrp="1" noChangeArrowheads="1"/>
          </p:cNvSpPr>
          <p:nvPr>
            <p:ph type="sldNum" sz="quarter" idx="12"/>
          </p:nvPr>
        </p:nvSpPr>
        <p:spPr>
          <a:ln/>
        </p:spPr>
        <p:txBody>
          <a:bodyPr/>
          <a:lstStyle>
            <a:lvl1pPr>
              <a:defRPr/>
            </a:lvl1pPr>
          </a:lstStyle>
          <a:p>
            <a:fld id="{28351CB3-B6E8-4EC6-BCBD-5F11EF97D96F}" type="slidenum">
              <a:rPr lang="en-US" altLang="en-US"/>
              <a:pPr/>
              <a:t>‹#›</a:t>
            </a:fld>
            <a:endParaRPr lang="en-US" altLang="en-US"/>
          </a:p>
        </p:txBody>
      </p:sp>
    </p:spTree>
    <p:extLst>
      <p:ext uri="{BB962C8B-B14F-4D97-AF65-F5344CB8AC3E}">
        <p14:creationId xmlns:p14="http://schemas.microsoft.com/office/powerpoint/2010/main" val="3719464274"/>
      </p:ext>
    </p:extLst>
  </p:cSld>
  <p:clrMapOvr>
    <a:masterClrMapping/>
  </p:clrMapOvr>
  <p:transition>
    <p:push dir="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DC797CA-46AC-41E9-BF01-A3F98EEB18E7}"/>
              </a:ext>
            </a:extLst>
          </p:cNvPr>
          <p:cNvSpPr>
            <a:spLocks noGrp="1" noChangeArrowheads="1"/>
          </p:cNvSpPr>
          <p:nvPr>
            <p:ph type="dt" sz="half" idx="10"/>
          </p:nvPr>
        </p:nvSpPr>
        <p:spPr>
          <a:ln/>
        </p:spPr>
        <p:txBody>
          <a:bodyPr/>
          <a:lstStyle>
            <a:lvl1pPr>
              <a:defRPr/>
            </a:lvl1pPr>
          </a:lstStyle>
          <a:p>
            <a:pPr>
              <a:defRPr/>
            </a:pPr>
            <a:fld id="{022C22E0-DC83-44BA-BEE1-AE43BEDEAE6E}" type="datetime2">
              <a:rPr lang="en-US" smtClean="0"/>
              <a:t>Monday, July 15, 2019</a:t>
            </a:fld>
            <a:endParaRPr lang="en-US" altLang="en-US"/>
          </a:p>
        </p:txBody>
      </p:sp>
      <p:sp>
        <p:nvSpPr>
          <p:cNvPr id="6" name="Rectangle 5">
            <a:extLst>
              <a:ext uri="{FF2B5EF4-FFF2-40B4-BE49-F238E27FC236}">
                <a16:creationId xmlns:a16="http://schemas.microsoft.com/office/drawing/2014/main" id="{2749DA7A-FD4D-4537-AFA0-DED34805A75B}"/>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7" name="Rectangle 6">
            <a:extLst>
              <a:ext uri="{FF2B5EF4-FFF2-40B4-BE49-F238E27FC236}">
                <a16:creationId xmlns:a16="http://schemas.microsoft.com/office/drawing/2014/main" id="{866AE3A9-3629-4133-B2D5-0BEE1D7DD071}"/>
              </a:ext>
            </a:extLst>
          </p:cNvPr>
          <p:cNvSpPr>
            <a:spLocks noGrp="1" noChangeArrowheads="1"/>
          </p:cNvSpPr>
          <p:nvPr>
            <p:ph type="sldNum" sz="quarter" idx="12"/>
          </p:nvPr>
        </p:nvSpPr>
        <p:spPr>
          <a:ln/>
        </p:spPr>
        <p:txBody>
          <a:bodyPr/>
          <a:lstStyle>
            <a:lvl1pPr>
              <a:defRPr/>
            </a:lvl1pPr>
          </a:lstStyle>
          <a:p>
            <a:fld id="{59F46501-647B-42CE-AC51-58D414059F61}" type="slidenum">
              <a:rPr lang="en-US" altLang="en-US"/>
              <a:pPr/>
              <a:t>‹#›</a:t>
            </a:fld>
            <a:endParaRPr lang="en-US" altLang="en-US"/>
          </a:p>
        </p:txBody>
      </p:sp>
    </p:spTree>
    <p:extLst>
      <p:ext uri="{BB962C8B-B14F-4D97-AF65-F5344CB8AC3E}">
        <p14:creationId xmlns:p14="http://schemas.microsoft.com/office/powerpoint/2010/main" val="1825160106"/>
      </p:ext>
    </p:extLst>
  </p:cSld>
  <p:clrMapOvr>
    <a:masterClrMapping/>
  </p:clrMapOvr>
  <p:transition>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theme" Target="../theme/theme10.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3.gif"/><Relationship Id="rId4" Type="http://schemas.openxmlformats.org/officeDocument/2006/relationships/slideLayout" Target="../slideLayouts/slideLayout12.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3.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theme" Target="../theme/theme4.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4" Type="http://schemas.openxmlformats.org/officeDocument/2006/relationships/image" Target="../media/image4.png"/></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sp>
        <p:nvSpPr>
          <p:cNvPr id="13" name="Red Bar"/>
          <p:cNvSpPr/>
          <p:nvPr userDrawn="1"/>
        </p:nvSpPr>
        <p:spPr>
          <a:xfrm>
            <a:off x="0" y="6248400"/>
            <a:ext cx="9144000" cy="503767"/>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MH Tagline" descr="Tagline: Because learning changes everything.™"/>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3481" y="6351925"/>
            <a:ext cx="3223119" cy="272375"/>
          </a:xfrm>
          <a:prstGeom prst="rect">
            <a:avLst/>
          </a:prstGeom>
        </p:spPr>
      </p:pic>
    </p:spTree>
    <p:extLst>
      <p:ext uri="{BB962C8B-B14F-4D97-AF65-F5344CB8AC3E}">
        <p14:creationId xmlns:p14="http://schemas.microsoft.com/office/powerpoint/2010/main" val="106623559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33" r:id="rId5"/>
    <p:sldLayoutId id="2147483734" r:id="rId6"/>
    <p:sldLayoutId id="2147483914" r:id="rId7"/>
    <p:sldLayoutId id="2147483969"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marR="0" indent="0" algn="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616" y="274321"/>
            <a:ext cx="6858000" cy="82296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56616" y="1280160"/>
            <a:ext cx="68580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8" name="Rectangle 7">
            <a:extLst>
              <a:ext uri="{FF2B5EF4-FFF2-40B4-BE49-F238E27FC236}">
                <a16:creationId xmlns:a16="http://schemas.microsoft.com/office/drawing/2014/main" id="{86E6E250-D1F9-6444-A77C-4DC8C64A97D7}"/>
              </a:ext>
            </a:extLst>
          </p:cNvPr>
          <p:cNvSpPr/>
          <p:nvPr userDrawn="1"/>
        </p:nvSpPr>
        <p:spPr>
          <a:xfrm>
            <a:off x="0" y="6367263"/>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DA8145CF-2FEC-4A08-842F-42FF880BED3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246433151"/>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 id="2147483992" r:id="rId18"/>
    <p:sldLayoutId id="2147483993" r:id="rId19"/>
    <p:sldLayoutId id="2147483994" r:id="rId20"/>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orient="horz" pos="360">
          <p15:clr>
            <a:srgbClr val="F26B43"/>
          </p15:clr>
        </p15:guide>
        <p15:guide id="5" pos="2880">
          <p15:clr>
            <a:srgbClr val="F26B43"/>
          </p15:clr>
        </p15:guide>
        <p15:guide id="6" pos="288">
          <p15:clr>
            <a:srgbClr val="F26B43"/>
          </p15:clr>
        </p15:guide>
        <p15:guide id="7" pos="5472">
          <p15:clr>
            <a:srgbClr val="F26B43"/>
          </p15:clr>
        </p15:guide>
        <p15:guide id="9" orient="horz" pos="4211">
          <p15:clr>
            <a:srgbClr val="F26B43"/>
          </p15:clr>
        </p15:guide>
        <p15:guide id="10" pos="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pic>
        <p:nvPicPr>
          <p:cNvPr id="2" name="MH Tagline" descr="Tag line: Because learning changes everythi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6257775"/>
            <a:ext cx="3371850" cy="476250"/>
          </a:xfrm>
          <a:prstGeom prst="rect">
            <a:avLst/>
          </a:prstGeom>
        </p:spPr>
      </p:pic>
    </p:spTree>
    <p:extLst>
      <p:ext uri="{BB962C8B-B14F-4D97-AF65-F5344CB8AC3E}">
        <p14:creationId xmlns:p14="http://schemas.microsoft.com/office/powerpoint/2010/main" val="1460950632"/>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1192571768"/>
      </p:ext>
    </p:extLst>
  </p:cSld>
  <p:clrMap bg1="lt1" tx1="dk1" bg2="lt2" tx2="dk2" accent1="accent1" accent2="accent2" accent3="accent3" accent4="accent4" accent5="accent5" accent6="accent6" hlink="hlink" folHlink="folHlink"/>
  <p:sldLayoutIdLst>
    <p:sldLayoutId id="2147483751" r:id="rId1"/>
    <p:sldLayoutId id="2147483896" r:id="rId2"/>
    <p:sldLayoutId id="2147483965" r:id="rId3"/>
    <p:sldLayoutId id="2147483753" r:id="rId4"/>
    <p:sldLayoutId id="2147483908" r:id="rId5"/>
    <p:sldLayoutId id="2147483950" r:id="rId6"/>
    <p:sldLayoutId id="2147483757" r:id="rId7"/>
    <p:sldLayoutId id="2147483877" r:id="rId8"/>
    <p:sldLayoutId id="2147483761" r:id="rId9"/>
    <p:sldLayoutId id="2147483800"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0" name="Copyright" descr="©McGraw-Hill Education&#10;"/>
          <p:cNvSpPr txBox="1">
            <a:spLocks/>
          </p:cNvSpPr>
          <p:nvPr userDrawn="1"/>
        </p:nvSpPr>
        <p:spPr>
          <a:xfrm>
            <a:off x="0" y="6705600"/>
            <a:ext cx="16002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 2019 McGraw-Hill Education.</a:t>
            </a:r>
          </a:p>
        </p:txBody>
      </p:sp>
    </p:spTree>
    <p:extLst>
      <p:ext uri="{BB962C8B-B14F-4D97-AF65-F5344CB8AC3E}">
        <p14:creationId xmlns:p14="http://schemas.microsoft.com/office/powerpoint/2010/main" val="1283304046"/>
      </p:ext>
    </p:extLst>
  </p:cSld>
  <p:clrMap bg1="lt1" tx1="dk1" bg2="lt2" tx2="dk2" accent1="accent1" accent2="accent2" accent3="accent3" accent4="accent4" accent5="accent5" accent6="accent6" hlink="hlink" folHlink="folHlink"/>
  <p:sldLayoutIdLst>
    <p:sldLayoutId id="2147483951" r:id="rId1"/>
    <p:sldLayoutId id="2147483967" r:id="rId2"/>
    <p:sldLayoutId id="2147483970" r:id="rId3"/>
    <p:sldLayoutId id="2147483966" r:id="rId4"/>
    <p:sldLayoutId id="2147483971" r:id="rId5"/>
    <p:sldLayoutId id="2147483972" r:id="rId6"/>
    <p:sldLayoutId id="2147483952" r:id="rId7"/>
    <p:sldLayoutId id="2147483964" r:id="rId8"/>
    <p:sldLayoutId id="2147483953" r:id="rId9"/>
    <p:sldLayoutId id="2147483954" r:id="rId10"/>
    <p:sldLayoutId id="2147483955" r:id="rId11"/>
    <p:sldLayoutId id="2147483956" r:id="rId12"/>
    <p:sldLayoutId id="2147483957" r:id="rId13"/>
    <p:sldLayoutId id="2147483958" r:id="rId14"/>
    <p:sldLayoutId id="2147483959" r:id="rId15"/>
    <p:sldLayoutId id="2147483973" r:id="rId1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Copyright" descr="©McGraw-Hill Education&#10;"/>
          <p:cNvSpPr txBox="1"/>
          <p:nvPr userDrawn="1"/>
        </p:nvSpPr>
        <p:spPr>
          <a:xfrm>
            <a:off x="0" y="6642556"/>
            <a:ext cx="1295400" cy="215444"/>
          </a:xfrm>
          <a:prstGeom prst="rect">
            <a:avLst/>
          </a:prstGeom>
          <a:noFill/>
        </p:spPr>
        <p:txBody>
          <a:bodyPr wrap="square" rtlCol="0">
            <a:spAutoFit/>
          </a:bodyPr>
          <a:lstStyle/>
          <a:p>
            <a:r>
              <a:rPr lang="en-US" sz="800" dirty="0">
                <a:solidFill>
                  <a:srgbClr val="6A6A6A"/>
                </a:solidFill>
              </a:rPr>
              <a:t>©McGraw-Hill Education</a:t>
            </a:r>
          </a:p>
        </p:txBody>
      </p:sp>
    </p:spTree>
    <p:extLst>
      <p:ext uri="{BB962C8B-B14F-4D97-AF65-F5344CB8AC3E}">
        <p14:creationId xmlns:p14="http://schemas.microsoft.com/office/powerpoint/2010/main" val="857642538"/>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629400"/>
            <a:ext cx="9144000" cy="2286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520106136"/>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ackground"/>
          <p:cNvSpPr/>
          <p:nvPr userDrawn="1"/>
        </p:nvSpPr>
        <p:spPr>
          <a:xfrm>
            <a:off x="0" y="0"/>
            <a:ext cx="9144000" cy="6858000"/>
          </a:xfrm>
          <a:prstGeom prst="rect">
            <a:avLst/>
          </a:prstGeom>
          <a:solidFill>
            <a:srgbClr val="3070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MH BG Image"/>
          <p:cNvPicPr>
            <a:picLocks noChangeAspect="1"/>
          </p:cNvPicPr>
          <p:nvPr userDrawn="1"/>
        </p:nvPicPr>
        <p:blipFill rotWithShape="1">
          <a:blip r:embed="rId4" cstate="screen">
            <a:alphaModFix amt="25000"/>
            <a:extLst>
              <a:ext uri="{28A0092B-C50C-407E-A947-70E740481C1C}">
                <a14:useLocalDpi xmlns:a14="http://schemas.microsoft.com/office/drawing/2010/main"/>
              </a:ext>
            </a:extLst>
          </a:blip>
          <a:srcRect r="28644" b="27282"/>
          <a:stretch/>
        </p:blipFill>
        <p:spPr>
          <a:xfrm>
            <a:off x="461821" y="1943668"/>
            <a:ext cx="8682180" cy="4914333"/>
          </a:xfrm>
          <a:prstGeom prst="rect">
            <a:avLst/>
          </a:prstGeom>
        </p:spPr>
      </p:pic>
      <p:sp>
        <p:nvSpPr>
          <p:cNvPr id="8"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263611861"/>
      </p:ext>
    </p:extLst>
  </p:cSld>
  <p:clrMap bg1="lt1" tx1="dk1" bg2="lt2" tx2="dk2" accent1="accent1" accent2="accent2" accent3="accent3" accent4="accent4" accent5="accent5" accent6="accent6" hlink="hlink" folHlink="folHlink"/>
  <p:sldLayoutIdLst>
    <p:sldLayoutId id="2147483677" r:id="rId1"/>
    <p:sldLayoutId id="2147483769"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782738187"/>
      </p:ext>
    </p:extLst>
  </p:cSld>
  <p:clrMap bg1="lt1" tx1="dk1" bg2="lt2" tx2="dk2" accent1="accent1" accent2="accent2" accent3="accent3" accent4="accent4" accent5="accent5" accent6="accent6" hlink="hlink" folHlink="folHlink"/>
  <p:sldLayoutIdLst>
    <p:sldLayoutId id="2147483902" r:id="rId1"/>
    <p:sldLayoutId id="2147483906" r:id="rId2"/>
    <p:sldLayoutId id="2147483755"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Tree>
    <p:extLst>
      <p:ext uri="{BB962C8B-B14F-4D97-AF65-F5344CB8AC3E}">
        <p14:creationId xmlns:p14="http://schemas.microsoft.com/office/powerpoint/2010/main" val="2366522392"/>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44.wmf"/><Relationship Id="rId2" Type="http://schemas.openxmlformats.org/officeDocument/2006/relationships/slideLayout" Target="../slideLayouts/slideLayout29.xml"/><Relationship Id="rId1" Type="http://schemas.openxmlformats.org/officeDocument/2006/relationships/vmlDrawing" Target="../drawings/vmlDrawing6.vml"/><Relationship Id="rId6" Type="http://schemas.openxmlformats.org/officeDocument/2006/relationships/oleObject" Target="../embeddings/oleObject24.bin"/><Relationship Id="rId5" Type="http://schemas.openxmlformats.org/officeDocument/2006/relationships/image" Target="../media/image43.wmf"/><Relationship Id="rId4" Type="http://schemas.openxmlformats.org/officeDocument/2006/relationships/oleObject" Target="../embeddings/oleObject23.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image" Target="../media/image48.jpg"/><Relationship Id="rId7" Type="http://schemas.openxmlformats.org/officeDocument/2006/relationships/image" Target="../media/image46.wmf"/><Relationship Id="rId2" Type="http://schemas.openxmlformats.org/officeDocument/2006/relationships/slideLayout" Target="../slideLayouts/slideLayout29.xml"/><Relationship Id="rId1" Type="http://schemas.openxmlformats.org/officeDocument/2006/relationships/vmlDrawing" Target="../drawings/vmlDrawing7.vml"/><Relationship Id="rId6" Type="http://schemas.openxmlformats.org/officeDocument/2006/relationships/oleObject" Target="../embeddings/oleObject26.bin"/><Relationship Id="rId5" Type="http://schemas.openxmlformats.org/officeDocument/2006/relationships/image" Target="../media/image45.wmf"/><Relationship Id="rId4" Type="http://schemas.openxmlformats.org/officeDocument/2006/relationships/oleObject" Target="../embeddings/oleObject25.bin"/><Relationship Id="rId9" Type="http://schemas.openxmlformats.org/officeDocument/2006/relationships/image" Target="../media/image47.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53.wmf"/><Relationship Id="rId3" Type="http://schemas.openxmlformats.org/officeDocument/2006/relationships/image" Target="../media/image41.jpg"/><Relationship Id="rId7" Type="http://schemas.openxmlformats.org/officeDocument/2006/relationships/image" Target="../media/image50.wmf"/><Relationship Id="rId12" Type="http://schemas.openxmlformats.org/officeDocument/2006/relationships/oleObject" Target="../embeddings/oleObject32.bin"/><Relationship Id="rId2" Type="http://schemas.openxmlformats.org/officeDocument/2006/relationships/slideLayout" Target="../slideLayouts/slideLayout29.xml"/><Relationship Id="rId1" Type="http://schemas.openxmlformats.org/officeDocument/2006/relationships/vmlDrawing" Target="../drawings/vmlDrawing8.vml"/><Relationship Id="rId6" Type="http://schemas.openxmlformats.org/officeDocument/2006/relationships/oleObject" Target="../embeddings/oleObject29.bin"/><Relationship Id="rId11" Type="http://schemas.openxmlformats.org/officeDocument/2006/relationships/image" Target="../media/image52.wmf"/><Relationship Id="rId5" Type="http://schemas.openxmlformats.org/officeDocument/2006/relationships/image" Target="../media/image49.wmf"/><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51.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53.wmf"/><Relationship Id="rId3" Type="http://schemas.openxmlformats.org/officeDocument/2006/relationships/image" Target="../media/image41.jpg"/><Relationship Id="rId7" Type="http://schemas.openxmlformats.org/officeDocument/2006/relationships/image" Target="../media/image50.wmf"/><Relationship Id="rId12" Type="http://schemas.openxmlformats.org/officeDocument/2006/relationships/oleObject" Target="../embeddings/oleObject37.bin"/><Relationship Id="rId2" Type="http://schemas.openxmlformats.org/officeDocument/2006/relationships/slideLayout" Target="../slideLayouts/slideLayout29.xml"/><Relationship Id="rId1" Type="http://schemas.openxmlformats.org/officeDocument/2006/relationships/vmlDrawing" Target="../drawings/vmlDrawing9.vml"/><Relationship Id="rId6" Type="http://schemas.openxmlformats.org/officeDocument/2006/relationships/oleObject" Target="../embeddings/oleObject34.bin"/><Relationship Id="rId11" Type="http://schemas.openxmlformats.org/officeDocument/2006/relationships/image" Target="../media/image52.wmf"/><Relationship Id="rId5" Type="http://schemas.openxmlformats.org/officeDocument/2006/relationships/image" Target="../media/image49.wmf"/><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51.wmf"/></Relationships>
</file>

<file path=ppt/slides/_rels/slide1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image" Target="../media/image58.jpg"/><Relationship Id="rId7" Type="http://schemas.openxmlformats.org/officeDocument/2006/relationships/image" Target="../media/image56.wmf"/><Relationship Id="rId2" Type="http://schemas.openxmlformats.org/officeDocument/2006/relationships/slideLayout" Target="../slideLayouts/slideLayout29.xml"/><Relationship Id="rId1" Type="http://schemas.openxmlformats.org/officeDocument/2006/relationships/vmlDrawing" Target="../drawings/vmlDrawing10.vml"/><Relationship Id="rId6" Type="http://schemas.openxmlformats.org/officeDocument/2006/relationships/oleObject" Target="../embeddings/oleObject39.bin"/><Relationship Id="rId5" Type="http://schemas.openxmlformats.org/officeDocument/2006/relationships/image" Target="../media/image55.wmf"/><Relationship Id="rId4" Type="http://schemas.openxmlformats.org/officeDocument/2006/relationships/oleObject" Target="../embeddings/oleObject38.bin"/><Relationship Id="rId9" Type="http://schemas.openxmlformats.org/officeDocument/2006/relationships/image" Target="../media/image57.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image" Target="../media/image63.wmf"/><Relationship Id="rId18" Type="http://schemas.openxmlformats.org/officeDocument/2006/relationships/oleObject" Target="../embeddings/oleObject48.bin"/><Relationship Id="rId3" Type="http://schemas.openxmlformats.org/officeDocument/2006/relationships/image" Target="../media/image58.jpg"/><Relationship Id="rId21" Type="http://schemas.openxmlformats.org/officeDocument/2006/relationships/image" Target="../media/image67.wmf"/><Relationship Id="rId7" Type="http://schemas.openxmlformats.org/officeDocument/2006/relationships/image" Target="../media/image60.wmf"/><Relationship Id="rId12" Type="http://schemas.openxmlformats.org/officeDocument/2006/relationships/oleObject" Target="../embeddings/oleObject45.bin"/><Relationship Id="rId17" Type="http://schemas.openxmlformats.org/officeDocument/2006/relationships/image" Target="../media/image65.wmf"/><Relationship Id="rId2" Type="http://schemas.openxmlformats.org/officeDocument/2006/relationships/slideLayout" Target="../slideLayouts/slideLayout29.xml"/><Relationship Id="rId16" Type="http://schemas.openxmlformats.org/officeDocument/2006/relationships/oleObject" Target="../embeddings/oleObject47.bin"/><Relationship Id="rId20" Type="http://schemas.openxmlformats.org/officeDocument/2006/relationships/oleObject" Target="../embeddings/oleObject49.bin"/><Relationship Id="rId1" Type="http://schemas.openxmlformats.org/officeDocument/2006/relationships/vmlDrawing" Target="../drawings/vmlDrawing11.vml"/><Relationship Id="rId6" Type="http://schemas.openxmlformats.org/officeDocument/2006/relationships/oleObject" Target="../embeddings/oleObject42.bin"/><Relationship Id="rId11" Type="http://schemas.openxmlformats.org/officeDocument/2006/relationships/image" Target="../media/image62.wmf"/><Relationship Id="rId5" Type="http://schemas.openxmlformats.org/officeDocument/2006/relationships/image" Target="../media/image59.wmf"/><Relationship Id="rId15" Type="http://schemas.openxmlformats.org/officeDocument/2006/relationships/image" Target="../media/image64.wmf"/><Relationship Id="rId23" Type="http://schemas.openxmlformats.org/officeDocument/2006/relationships/image" Target="../media/image68.wmf"/><Relationship Id="rId10" Type="http://schemas.openxmlformats.org/officeDocument/2006/relationships/oleObject" Target="../embeddings/oleObject44.bin"/><Relationship Id="rId19" Type="http://schemas.openxmlformats.org/officeDocument/2006/relationships/image" Target="../media/image66.wmf"/><Relationship Id="rId4" Type="http://schemas.openxmlformats.org/officeDocument/2006/relationships/oleObject" Target="../embeddings/oleObject41.bin"/><Relationship Id="rId9" Type="http://schemas.openxmlformats.org/officeDocument/2006/relationships/image" Target="../media/image61.wmf"/><Relationship Id="rId14" Type="http://schemas.openxmlformats.org/officeDocument/2006/relationships/oleObject" Target="../embeddings/oleObject46.bin"/><Relationship Id="rId22" Type="http://schemas.openxmlformats.org/officeDocument/2006/relationships/oleObject" Target="../embeddings/oleObject50.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image" Target="../media/image58.jpg"/><Relationship Id="rId7" Type="http://schemas.openxmlformats.org/officeDocument/2006/relationships/image" Target="../media/image73.jpg"/><Relationship Id="rId2" Type="http://schemas.openxmlformats.org/officeDocument/2006/relationships/slideLayout" Target="../slideLayouts/slideLayout29.xml"/><Relationship Id="rId1" Type="http://schemas.openxmlformats.org/officeDocument/2006/relationships/vmlDrawing" Target="../drawings/vmlDrawing12.vml"/><Relationship Id="rId6" Type="http://schemas.openxmlformats.org/officeDocument/2006/relationships/image" Target="../media/image69.wmf"/><Relationship Id="rId11" Type="http://schemas.openxmlformats.org/officeDocument/2006/relationships/image" Target="../media/image71.wmf"/><Relationship Id="rId5" Type="http://schemas.openxmlformats.org/officeDocument/2006/relationships/oleObject" Target="../embeddings/oleObject51.bin"/><Relationship Id="rId10" Type="http://schemas.openxmlformats.org/officeDocument/2006/relationships/oleObject" Target="../embeddings/oleObject53.bin"/><Relationship Id="rId4" Type="http://schemas.openxmlformats.org/officeDocument/2006/relationships/image" Target="../media/image72.jpg"/><Relationship Id="rId9" Type="http://schemas.openxmlformats.org/officeDocument/2006/relationships/image" Target="../media/image70.wmf"/></Relationships>
</file>

<file path=ppt/slides/_rels/slide23.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image" Target="../media/image78.jpg"/><Relationship Id="rId7" Type="http://schemas.openxmlformats.org/officeDocument/2006/relationships/image" Target="../media/image76.wmf"/><Relationship Id="rId2" Type="http://schemas.openxmlformats.org/officeDocument/2006/relationships/slideLayout" Target="../slideLayouts/slideLayout29.xml"/><Relationship Id="rId1" Type="http://schemas.openxmlformats.org/officeDocument/2006/relationships/vmlDrawing" Target="../drawings/vmlDrawing13.vml"/><Relationship Id="rId6" Type="http://schemas.openxmlformats.org/officeDocument/2006/relationships/oleObject" Target="../embeddings/oleObject55.bin"/><Relationship Id="rId5" Type="http://schemas.openxmlformats.org/officeDocument/2006/relationships/image" Target="../media/image75.wmf"/><Relationship Id="rId4" Type="http://schemas.openxmlformats.org/officeDocument/2006/relationships/oleObject" Target="../embeddings/oleObject54.bin"/><Relationship Id="rId9" Type="http://schemas.openxmlformats.org/officeDocument/2006/relationships/image" Target="../media/image77.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82.wmf"/><Relationship Id="rId3" Type="http://schemas.openxmlformats.org/officeDocument/2006/relationships/image" Target="../media/image78.jpg"/><Relationship Id="rId7" Type="http://schemas.openxmlformats.org/officeDocument/2006/relationships/image" Target="../media/image79.wmf"/><Relationship Id="rId12" Type="http://schemas.openxmlformats.org/officeDocument/2006/relationships/oleObject" Target="../embeddings/oleObject61.bin"/><Relationship Id="rId2" Type="http://schemas.openxmlformats.org/officeDocument/2006/relationships/slideLayout" Target="../slideLayouts/slideLayout29.xml"/><Relationship Id="rId1" Type="http://schemas.openxmlformats.org/officeDocument/2006/relationships/vmlDrawing" Target="../drawings/vmlDrawing14.vml"/><Relationship Id="rId6" Type="http://schemas.openxmlformats.org/officeDocument/2006/relationships/oleObject" Target="../embeddings/oleObject58.bin"/><Relationship Id="rId11" Type="http://schemas.openxmlformats.org/officeDocument/2006/relationships/image" Target="../media/image81.wmf"/><Relationship Id="rId5" Type="http://schemas.openxmlformats.org/officeDocument/2006/relationships/image" Target="../media/image77.wmf"/><Relationship Id="rId15" Type="http://schemas.openxmlformats.org/officeDocument/2006/relationships/image" Target="../media/image83.wmf"/><Relationship Id="rId10" Type="http://schemas.openxmlformats.org/officeDocument/2006/relationships/oleObject" Target="../embeddings/oleObject60.bin"/><Relationship Id="rId4" Type="http://schemas.openxmlformats.org/officeDocument/2006/relationships/oleObject" Target="../embeddings/oleObject57.bin"/><Relationship Id="rId9" Type="http://schemas.openxmlformats.org/officeDocument/2006/relationships/image" Target="../media/image80.wmf"/><Relationship Id="rId14" Type="http://schemas.openxmlformats.org/officeDocument/2006/relationships/oleObject" Target="../embeddings/oleObject62.bin"/></Relationships>
</file>

<file path=ppt/slides/_rels/slide26.xml.rels><?xml version="1.0" encoding="UTF-8" standalone="yes"?>
<Relationships xmlns="http://schemas.openxmlformats.org/package/2006/relationships"><Relationship Id="rId8" Type="http://schemas.openxmlformats.org/officeDocument/2006/relationships/image" Target="../media/image84.wmf"/><Relationship Id="rId13" Type="http://schemas.openxmlformats.org/officeDocument/2006/relationships/oleObject" Target="../embeddings/oleObject67.bin"/><Relationship Id="rId3" Type="http://schemas.openxmlformats.org/officeDocument/2006/relationships/image" Target="../media/image78.jpg"/><Relationship Id="rId7" Type="http://schemas.openxmlformats.org/officeDocument/2006/relationships/oleObject" Target="../embeddings/oleObject64.bin"/><Relationship Id="rId12" Type="http://schemas.openxmlformats.org/officeDocument/2006/relationships/image" Target="../media/image86.wmf"/><Relationship Id="rId2" Type="http://schemas.openxmlformats.org/officeDocument/2006/relationships/slideLayout" Target="../slideLayouts/slideLayout29.xml"/><Relationship Id="rId1" Type="http://schemas.openxmlformats.org/officeDocument/2006/relationships/vmlDrawing" Target="../drawings/vmlDrawing15.vml"/><Relationship Id="rId6" Type="http://schemas.openxmlformats.org/officeDocument/2006/relationships/image" Target="../media/image88.jpg"/><Relationship Id="rId11" Type="http://schemas.openxmlformats.org/officeDocument/2006/relationships/oleObject" Target="../embeddings/oleObject66.bin"/><Relationship Id="rId5" Type="http://schemas.openxmlformats.org/officeDocument/2006/relationships/image" Target="../media/image77.wmf"/><Relationship Id="rId10" Type="http://schemas.openxmlformats.org/officeDocument/2006/relationships/image" Target="../media/image85.wmf"/><Relationship Id="rId4" Type="http://schemas.openxmlformats.org/officeDocument/2006/relationships/oleObject" Target="../embeddings/oleObject63.bin"/><Relationship Id="rId9" Type="http://schemas.openxmlformats.org/officeDocument/2006/relationships/oleObject" Target="../embeddings/oleObject65.bin"/><Relationship Id="rId14" Type="http://schemas.openxmlformats.org/officeDocument/2006/relationships/image" Target="../media/image87.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image" Target="../media/image93.wmf"/><Relationship Id="rId3" Type="http://schemas.openxmlformats.org/officeDocument/2006/relationships/image" Target="../media/image95.jpg"/><Relationship Id="rId7" Type="http://schemas.openxmlformats.org/officeDocument/2006/relationships/image" Target="../media/image90.wmf"/><Relationship Id="rId12" Type="http://schemas.openxmlformats.org/officeDocument/2006/relationships/oleObject" Target="../embeddings/oleObject72.bin"/><Relationship Id="rId2" Type="http://schemas.openxmlformats.org/officeDocument/2006/relationships/slideLayout" Target="../slideLayouts/slideLayout29.xml"/><Relationship Id="rId1" Type="http://schemas.openxmlformats.org/officeDocument/2006/relationships/vmlDrawing" Target="../drawings/vmlDrawing16.vml"/><Relationship Id="rId6" Type="http://schemas.openxmlformats.org/officeDocument/2006/relationships/oleObject" Target="../embeddings/oleObject69.bin"/><Relationship Id="rId11" Type="http://schemas.openxmlformats.org/officeDocument/2006/relationships/image" Target="../media/image92.wmf"/><Relationship Id="rId5" Type="http://schemas.openxmlformats.org/officeDocument/2006/relationships/image" Target="../media/image89.wmf"/><Relationship Id="rId15" Type="http://schemas.openxmlformats.org/officeDocument/2006/relationships/image" Target="../media/image94.wmf"/><Relationship Id="rId10" Type="http://schemas.openxmlformats.org/officeDocument/2006/relationships/oleObject" Target="../embeddings/oleObject71.bin"/><Relationship Id="rId4" Type="http://schemas.openxmlformats.org/officeDocument/2006/relationships/oleObject" Target="../embeddings/oleObject68.bin"/><Relationship Id="rId9" Type="http://schemas.openxmlformats.org/officeDocument/2006/relationships/image" Target="../media/image91.wmf"/><Relationship Id="rId14" Type="http://schemas.openxmlformats.org/officeDocument/2006/relationships/oleObject" Target="../embeddings/oleObject73.bin"/></Relationships>
</file>

<file path=ppt/slides/_rels/slide28.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oleObject" Target="../embeddings/oleObject74.bin"/><Relationship Id="rId7" Type="http://schemas.openxmlformats.org/officeDocument/2006/relationships/oleObject" Target="../embeddings/oleObject76.bin"/><Relationship Id="rId12" Type="http://schemas.openxmlformats.org/officeDocument/2006/relationships/image" Target="../media/image99.wmf"/><Relationship Id="rId2" Type="http://schemas.openxmlformats.org/officeDocument/2006/relationships/slideLayout" Target="../slideLayouts/slideLayout29.xml"/><Relationship Id="rId1" Type="http://schemas.openxmlformats.org/officeDocument/2006/relationships/vmlDrawing" Target="../drawings/vmlDrawing17.vml"/><Relationship Id="rId6" Type="http://schemas.openxmlformats.org/officeDocument/2006/relationships/image" Target="../media/image97.wmf"/><Relationship Id="rId11" Type="http://schemas.openxmlformats.org/officeDocument/2006/relationships/oleObject" Target="../embeddings/oleObject77.bin"/><Relationship Id="rId5" Type="http://schemas.openxmlformats.org/officeDocument/2006/relationships/oleObject" Target="../embeddings/oleObject75.bin"/><Relationship Id="rId10" Type="http://schemas.openxmlformats.org/officeDocument/2006/relationships/image" Target="../media/image101.jpg"/><Relationship Id="rId4" Type="http://schemas.openxmlformats.org/officeDocument/2006/relationships/image" Target="../media/image96.wmf"/><Relationship Id="rId9" Type="http://schemas.openxmlformats.org/officeDocument/2006/relationships/image" Target="../media/image100.jpg"/></Relationships>
</file>

<file path=ppt/slides/_rels/slide29.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27.xml"/><Relationship Id="rId3" Type="http://schemas.openxmlformats.org/officeDocument/2006/relationships/slide" Target="slide38.xml"/><Relationship Id="rId7" Type="http://schemas.openxmlformats.org/officeDocument/2006/relationships/slide" Target="slide5.xml"/><Relationship Id="rId12" Type="http://schemas.openxmlformats.org/officeDocument/2006/relationships/slide" Target="slide23.xml"/><Relationship Id="rId2" Type="http://schemas.openxmlformats.org/officeDocument/2006/relationships/slide" Target="slide34.xml"/><Relationship Id="rId1" Type="http://schemas.openxmlformats.org/officeDocument/2006/relationships/slideLayout" Target="../slideLayouts/slideLayout34.xml"/><Relationship Id="rId6" Type="http://schemas.openxmlformats.org/officeDocument/2006/relationships/slide" Target="slide50.xml"/><Relationship Id="rId11" Type="http://schemas.openxmlformats.org/officeDocument/2006/relationships/slide" Target="slide19.xml"/><Relationship Id="rId5" Type="http://schemas.openxmlformats.org/officeDocument/2006/relationships/slide" Target="slide49.xml"/><Relationship Id="rId10" Type="http://schemas.openxmlformats.org/officeDocument/2006/relationships/slide" Target="slide15.xml"/><Relationship Id="rId4" Type="http://schemas.openxmlformats.org/officeDocument/2006/relationships/slide" Target="slide47.xml"/><Relationship Id="rId9" Type="http://schemas.openxmlformats.org/officeDocument/2006/relationships/slide" Target="slide10.xml"/><Relationship Id="rId14" Type="http://schemas.openxmlformats.org/officeDocument/2006/relationships/slide" Target="slide28.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image" Target="../media/image102.jpg"/><Relationship Id="rId7" Type="http://schemas.openxmlformats.org/officeDocument/2006/relationships/image" Target="../media/image104.wmf"/><Relationship Id="rId2" Type="http://schemas.openxmlformats.org/officeDocument/2006/relationships/slideLayout" Target="../slideLayouts/slideLayout29.xml"/><Relationship Id="rId1" Type="http://schemas.openxmlformats.org/officeDocument/2006/relationships/vmlDrawing" Target="../drawings/vmlDrawing18.vml"/><Relationship Id="rId6" Type="http://schemas.openxmlformats.org/officeDocument/2006/relationships/oleObject" Target="../embeddings/oleObject79.bin"/><Relationship Id="rId11" Type="http://schemas.openxmlformats.org/officeDocument/2006/relationships/image" Target="../media/image106.wmf"/><Relationship Id="rId5" Type="http://schemas.openxmlformats.org/officeDocument/2006/relationships/image" Target="../media/image103.wmf"/><Relationship Id="rId10" Type="http://schemas.openxmlformats.org/officeDocument/2006/relationships/oleObject" Target="../embeddings/oleObject81.bin"/><Relationship Id="rId4" Type="http://schemas.openxmlformats.org/officeDocument/2006/relationships/oleObject" Target="../embeddings/oleObject78.bin"/><Relationship Id="rId9" Type="http://schemas.openxmlformats.org/officeDocument/2006/relationships/image" Target="../media/image105.wmf"/></Relationships>
</file>

<file path=ppt/slides/_rels/slide31.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image" Target="../media/image102.jpg"/><Relationship Id="rId7" Type="http://schemas.openxmlformats.org/officeDocument/2006/relationships/oleObject" Target="../embeddings/oleObject83.bin"/><Relationship Id="rId2" Type="http://schemas.openxmlformats.org/officeDocument/2006/relationships/slideLayout" Target="../slideLayouts/slideLayout29.xml"/><Relationship Id="rId1" Type="http://schemas.openxmlformats.org/officeDocument/2006/relationships/vmlDrawing" Target="../drawings/vmlDrawing19.vml"/><Relationship Id="rId6" Type="http://schemas.openxmlformats.org/officeDocument/2006/relationships/image" Target="../media/image107.wmf"/><Relationship Id="rId5" Type="http://schemas.openxmlformats.org/officeDocument/2006/relationships/oleObject" Target="../embeddings/oleObject82.bin"/><Relationship Id="rId4" Type="http://schemas.openxmlformats.org/officeDocument/2006/relationships/image" Target="../media/image109.jp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86.bin"/><Relationship Id="rId13" Type="http://schemas.openxmlformats.org/officeDocument/2006/relationships/image" Target="../media/image114.wmf"/><Relationship Id="rId3" Type="http://schemas.openxmlformats.org/officeDocument/2006/relationships/image" Target="../media/image102.jpg"/><Relationship Id="rId7" Type="http://schemas.openxmlformats.org/officeDocument/2006/relationships/image" Target="../media/image111.wmf"/><Relationship Id="rId12" Type="http://schemas.openxmlformats.org/officeDocument/2006/relationships/oleObject" Target="../embeddings/oleObject88.bin"/><Relationship Id="rId2" Type="http://schemas.openxmlformats.org/officeDocument/2006/relationships/slideLayout" Target="../slideLayouts/slideLayout29.xml"/><Relationship Id="rId1" Type="http://schemas.openxmlformats.org/officeDocument/2006/relationships/vmlDrawing" Target="../drawings/vmlDrawing20.vml"/><Relationship Id="rId6" Type="http://schemas.openxmlformats.org/officeDocument/2006/relationships/oleObject" Target="../embeddings/oleObject85.bin"/><Relationship Id="rId11" Type="http://schemas.openxmlformats.org/officeDocument/2006/relationships/image" Target="../media/image113.wmf"/><Relationship Id="rId5" Type="http://schemas.openxmlformats.org/officeDocument/2006/relationships/image" Target="../media/image110.wmf"/><Relationship Id="rId10" Type="http://schemas.openxmlformats.org/officeDocument/2006/relationships/oleObject" Target="../embeddings/oleObject87.bin"/><Relationship Id="rId4" Type="http://schemas.openxmlformats.org/officeDocument/2006/relationships/oleObject" Target="../embeddings/oleObject84.bin"/><Relationship Id="rId9" Type="http://schemas.openxmlformats.org/officeDocument/2006/relationships/image" Target="../media/image112.w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image" Target="../media/image102.jpg"/><Relationship Id="rId7" Type="http://schemas.openxmlformats.org/officeDocument/2006/relationships/image" Target="../media/image116.wmf"/><Relationship Id="rId2" Type="http://schemas.openxmlformats.org/officeDocument/2006/relationships/slideLayout" Target="../slideLayouts/slideLayout29.xml"/><Relationship Id="rId1" Type="http://schemas.openxmlformats.org/officeDocument/2006/relationships/vmlDrawing" Target="../drawings/vmlDrawing21.vml"/><Relationship Id="rId6" Type="http://schemas.openxmlformats.org/officeDocument/2006/relationships/oleObject" Target="../embeddings/oleObject90.bin"/><Relationship Id="rId11" Type="http://schemas.openxmlformats.org/officeDocument/2006/relationships/image" Target="../media/image118.wmf"/><Relationship Id="rId5" Type="http://schemas.openxmlformats.org/officeDocument/2006/relationships/image" Target="../media/image115.wmf"/><Relationship Id="rId10" Type="http://schemas.openxmlformats.org/officeDocument/2006/relationships/oleObject" Target="../embeddings/oleObject92.bin"/><Relationship Id="rId4" Type="http://schemas.openxmlformats.org/officeDocument/2006/relationships/oleObject" Target="../embeddings/oleObject89.bin"/><Relationship Id="rId9" Type="http://schemas.openxmlformats.org/officeDocument/2006/relationships/image" Target="../media/image117.wmf"/></Relationships>
</file>

<file path=ppt/slides/_rels/slide34.x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image" Target="../media/image123.jpg"/><Relationship Id="rId7" Type="http://schemas.openxmlformats.org/officeDocument/2006/relationships/oleObject" Target="../embeddings/oleObject94.bin"/><Relationship Id="rId12" Type="http://schemas.openxmlformats.org/officeDocument/2006/relationships/image" Target="../media/image122.wmf"/><Relationship Id="rId2" Type="http://schemas.openxmlformats.org/officeDocument/2006/relationships/slideLayout" Target="../slideLayouts/slideLayout29.xml"/><Relationship Id="rId1" Type="http://schemas.openxmlformats.org/officeDocument/2006/relationships/vmlDrawing" Target="../drawings/vmlDrawing22.vml"/><Relationship Id="rId6" Type="http://schemas.openxmlformats.org/officeDocument/2006/relationships/image" Target="../media/image119.wmf"/><Relationship Id="rId11" Type="http://schemas.openxmlformats.org/officeDocument/2006/relationships/oleObject" Target="../embeddings/oleObject96.bin"/><Relationship Id="rId5" Type="http://schemas.openxmlformats.org/officeDocument/2006/relationships/oleObject" Target="../embeddings/oleObject93.bin"/><Relationship Id="rId10" Type="http://schemas.openxmlformats.org/officeDocument/2006/relationships/image" Target="../media/image121.wmf"/><Relationship Id="rId4" Type="http://schemas.openxmlformats.org/officeDocument/2006/relationships/image" Target="../media/image124.jpg"/><Relationship Id="rId9" Type="http://schemas.openxmlformats.org/officeDocument/2006/relationships/oleObject" Target="../embeddings/oleObject95.bin"/></Relationships>
</file>

<file path=ppt/slides/_rels/slide35.xml.rels><?xml version="1.0" encoding="UTF-8" standalone="yes"?>
<Relationships xmlns="http://schemas.openxmlformats.org/package/2006/relationships"><Relationship Id="rId8" Type="http://schemas.openxmlformats.org/officeDocument/2006/relationships/image" Target="../media/image126.wmf"/><Relationship Id="rId13" Type="http://schemas.openxmlformats.org/officeDocument/2006/relationships/oleObject" Target="../embeddings/oleObject101.bin"/><Relationship Id="rId3" Type="http://schemas.openxmlformats.org/officeDocument/2006/relationships/image" Target="../media/image130.png"/><Relationship Id="rId7" Type="http://schemas.openxmlformats.org/officeDocument/2006/relationships/oleObject" Target="../embeddings/oleObject98.bin"/><Relationship Id="rId12" Type="http://schemas.openxmlformats.org/officeDocument/2006/relationships/image" Target="../media/image128.wmf"/><Relationship Id="rId2" Type="http://schemas.openxmlformats.org/officeDocument/2006/relationships/slideLayout" Target="../slideLayouts/slideLayout29.xml"/><Relationship Id="rId1" Type="http://schemas.openxmlformats.org/officeDocument/2006/relationships/vmlDrawing" Target="../drawings/vmlDrawing23.vml"/><Relationship Id="rId6" Type="http://schemas.openxmlformats.org/officeDocument/2006/relationships/image" Target="../media/image125.wmf"/><Relationship Id="rId11" Type="http://schemas.openxmlformats.org/officeDocument/2006/relationships/oleObject" Target="../embeddings/oleObject100.bin"/><Relationship Id="rId5" Type="http://schemas.openxmlformats.org/officeDocument/2006/relationships/oleObject" Target="../embeddings/oleObject97.bin"/><Relationship Id="rId10" Type="http://schemas.openxmlformats.org/officeDocument/2006/relationships/image" Target="../media/image127.wmf"/><Relationship Id="rId4" Type="http://schemas.openxmlformats.org/officeDocument/2006/relationships/image" Target="../media/image131.jpg"/><Relationship Id="rId9" Type="http://schemas.openxmlformats.org/officeDocument/2006/relationships/oleObject" Target="../embeddings/oleObject99.bin"/><Relationship Id="rId14" Type="http://schemas.openxmlformats.org/officeDocument/2006/relationships/image" Target="../media/image129.wmf"/></Relationships>
</file>

<file path=ppt/slides/_rels/slide36.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02.bin"/><Relationship Id="rId7" Type="http://schemas.openxmlformats.org/officeDocument/2006/relationships/image" Target="../media/image135.jpeg"/><Relationship Id="rId2" Type="http://schemas.openxmlformats.org/officeDocument/2006/relationships/slideLayout" Target="../slideLayouts/slideLayout29.xml"/><Relationship Id="rId1" Type="http://schemas.openxmlformats.org/officeDocument/2006/relationships/vmlDrawing" Target="../drawings/vmlDrawing24.vml"/><Relationship Id="rId6" Type="http://schemas.openxmlformats.org/officeDocument/2006/relationships/image" Target="../media/image134.wmf"/><Relationship Id="rId5" Type="http://schemas.openxmlformats.org/officeDocument/2006/relationships/oleObject" Target="../embeddings/oleObject103.bin"/><Relationship Id="rId4" Type="http://schemas.openxmlformats.org/officeDocument/2006/relationships/image" Target="../media/image133.wmf"/></Relationships>
</file>

<file path=ppt/slides/_rels/slide39.xml.rels><?xml version="1.0" encoding="UTF-8" standalone="yes"?>
<Relationships xmlns="http://schemas.openxmlformats.org/package/2006/relationships"><Relationship Id="rId8" Type="http://schemas.openxmlformats.org/officeDocument/2006/relationships/image" Target="../media/image137.wmf"/><Relationship Id="rId13" Type="http://schemas.openxmlformats.org/officeDocument/2006/relationships/oleObject" Target="../embeddings/oleObject108.bin"/><Relationship Id="rId3" Type="http://schemas.openxmlformats.org/officeDocument/2006/relationships/image" Target="../media/image135.jpeg"/><Relationship Id="rId7" Type="http://schemas.openxmlformats.org/officeDocument/2006/relationships/oleObject" Target="../embeddings/oleObject105.bin"/><Relationship Id="rId12" Type="http://schemas.openxmlformats.org/officeDocument/2006/relationships/image" Target="../media/image139.wmf"/><Relationship Id="rId17" Type="http://schemas.openxmlformats.org/officeDocument/2006/relationships/image" Target="../media/image144.png"/><Relationship Id="rId2" Type="http://schemas.openxmlformats.org/officeDocument/2006/relationships/slideLayout" Target="../slideLayouts/slideLayout29.xml"/><Relationship Id="rId16" Type="http://schemas.openxmlformats.org/officeDocument/2006/relationships/image" Target="../media/image143.png"/><Relationship Id="rId1" Type="http://schemas.openxmlformats.org/officeDocument/2006/relationships/vmlDrawing" Target="../drawings/vmlDrawing25.vml"/><Relationship Id="rId6" Type="http://schemas.openxmlformats.org/officeDocument/2006/relationships/image" Target="../media/image136.wmf"/><Relationship Id="rId11" Type="http://schemas.openxmlformats.org/officeDocument/2006/relationships/oleObject" Target="../embeddings/oleObject107.bin"/><Relationship Id="rId5" Type="http://schemas.openxmlformats.org/officeDocument/2006/relationships/oleObject" Target="../embeddings/oleObject104.bin"/><Relationship Id="rId15" Type="http://schemas.openxmlformats.org/officeDocument/2006/relationships/image" Target="../media/image142.png"/><Relationship Id="rId10" Type="http://schemas.openxmlformats.org/officeDocument/2006/relationships/image" Target="../media/image138.wmf"/><Relationship Id="rId4" Type="http://schemas.openxmlformats.org/officeDocument/2006/relationships/image" Target="../media/image141.jpeg"/><Relationship Id="rId9" Type="http://schemas.openxmlformats.org/officeDocument/2006/relationships/oleObject" Target="../embeddings/oleObject106.bin"/><Relationship Id="rId14" Type="http://schemas.openxmlformats.org/officeDocument/2006/relationships/image" Target="../media/image140.wmf"/></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7.xml"/><Relationship Id="rId4" Type="http://schemas.openxmlformats.org/officeDocument/2006/relationships/image" Target="../media/image17.jpg"/></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11.bin"/><Relationship Id="rId13" Type="http://schemas.openxmlformats.org/officeDocument/2006/relationships/image" Target="../media/image149.wmf"/><Relationship Id="rId3" Type="http://schemas.openxmlformats.org/officeDocument/2006/relationships/image" Target="../media/image151.jpeg"/><Relationship Id="rId7" Type="http://schemas.openxmlformats.org/officeDocument/2006/relationships/image" Target="../media/image146.wmf"/><Relationship Id="rId12" Type="http://schemas.openxmlformats.org/officeDocument/2006/relationships/oleObject" Target="../embeddings/oleObject113.bin"/><Relationship Id="rId2" Type="http://schemas.openxmlformats.org/officeDocument/2006/relationships/slideLayout" Target="../slideLayouts/slideLayout29.xml"/><Relationship Id="rId16" Type="http://schemas.openxmlformats.org/officeDocument/2006/relationships/image" Target="../media/image1430.png"/><Relationship Id="rId1" Type="http://schemas.openxmlformats.org/officeDocument/2006/relationships/vmlDrawing" Target="../drawings/vmlDrawing26.vml"/><Relationship Id="rId6" Type="http://schemas.openxmlformats.org/officeDocument/2006/relationships/oleObject" Target="../embeddings/oleObject110.bin"/><Relationship Id="rId11" Type="http://schemas.openxmlformats.org/officeDocument/2006/relationships/image" Target="../media/image148.wmf"/><Relationship Id="rId5" Type="http://schemas.openxmlformats.org/officeDocument/2006/relationships/image" Target="../media/image145.wmf"/><Relationship Id="rId15" Type="http://schemas.openxmlformats.org/officeDocument/2006/relationships/image" Target="../media/image150.wmf"/><Relationship Id="rId10" Type="http://schemas.openxmlformats.org/officeDocument/2006/relationships/oleObject" Target="../embeddings/oleObject112.bin"/><Relationship Id="rId4" Type="http://schemas.openxmlformats.org/officeDocument/2006/relationships/oleObject" Target="../embeddings/oleObject109.bin"/><Relationship Id="rId9" Type="http://schemas.openxmlformats.org/officeDocument/2006/relationships/image" Target="../media/image147.wmf"/><Relationship Id="rId14" Type="http://schemas.openxmlformats.org/officeDocument/2006/relationships/oleObject" Target="../embeddings/oleObject114.bin"/></Relationships>
</file>

<file path=ppt/slides/_rels/slide41.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17.bin"/><Relationship Id="rId3" Type="http://schemas.openxmlformats.org/officeDocument/2006/relationships/image" Target="../media/image157.jpg"/><Relationship Id="rId7" Type="http://schemas.openxmlformats.org/officeDocument/2006/relationships/image" Target="../media/image154.wmf"/><Relationship Id="rId2" Type="http://schemas.openxmlformats.org/officeDocument/2006/relationships/slideLayout" Target="../slideLayouts/slideLayout29.xml"/><Relationship Id="rId1" Type="http://schemas.openxmlformats.org/officeDocument/2006/relationships/vmlDrawing" Target="../drawings/vmlDrawing27.vml"/><Relationship Id="rId6" Type="http://schemas.openxmlformats.org/officeDocument/2006/relationships/oleObject" Target="../embeddings/oleObject116.bin"/><Relationship Id="rId11" Type="http://schemas.openxmlformats.org/officeDocument/2006/relationships/image" Target="../media/image156.wmf"/><Relationship Id="rId5" Type="http://schemas.openxmlformats.org/officeDocument/2006/relationships/image" Target="../media/image153.wmf"/><Relationship Id="rId10" Type="http://schemas.openxmlformats.org/officeDocument/2006/relationships/oleObject" Target="../embeddings/oleObject118.bin"/><Relationship Id="rId4" Type="http://schemas.openxmlformats.org/officeDocument/2006/relationships/oleObject" Target="../embeddings/oleObject115.bin"/><Relationship Id="rId9" Type="http://schemas.openxmlformats.org/officeDocument/2006/relationships/image" Target="../media/image155.w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21.bin"/><Relationship Id="rId13" Type="http://schemas.openxmlformats.org/officeDocument/2006/relationships/image" Target="../media/image162.wmf"/><Relationship Id="rId3" Type="http://schemas.openxmlformats.org/officeDocument/2006/relationships/image" Target="../media/image164.png"/><Relationship Id="rId7" Type="http://schemas.openxmlformats.org/officeDocument/2006/relationships/image" Target="../media/image159.wmf"/><Relationship Id="rId12" Type="http://schemas.openxmlformats.org/officeDocument/2006/relationships/oleObject" Target="../embeddings/oleObject123.bin"/><Relationship Id="rId2" Type="http://schemas.openxmlformats.org/officeDocument/2006/relationships/slideLayout" Target="../slideLayouts/slideLayout29.xml"/><Relationship Id="rId1" Type="http://schemas.openxmlformats.org/officeDocument/2006/relationships/vmlDrawing" Target="../drawings/vmlDrawing28.vml"/><Relationship Id="rId6" Type="http://schemas.openxmlformats.org/officeDocument/2006/relationships/oleObject" Target="../embeddings/oleObject120.bin"/><Relationship Id="rId11" Type="http://schemas.openxmlformats.org/officeDocument/2006/relationships/image" Target="../media/image161.wmf"/><Relationship Id="rId5" Type="http://schemas.openxmlformats.org/officeDocument/2006/relationships/image" Target="../media/image158.wmf"/><Relationship Id="rId15" Type="http://schemas.openxmlformats.org/officeDocument/2006/relationships/image" Target="../media/image163.wmf"/><Relationship Id="rId10" Type="http://schemas.openxmlformats.org/officeDocument/2006/relationships/oleObject" Target="../embeddings/oleObject122.bin"/><Relationship Id="rId4" Type="http://schemas.openxmlformats.org/officeDocument/2006/relationships/oleObject" Target="../embeddings/oleObject119.bin"/><Relationship Id="rId9" Type="http://schemas.openxmlformats.org/officeDocument/2006/relationships/image" Target="../media/image160.wmf"/><Relationship Id="rId14" Type="http://schemas.openxmlformats.org/officeDocument/2006/relationships/oleObject" Target="../embeddings/oleObject124.bin"/></Relationships>
</file>

<file path=ppt/slides/_rels/slide44.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65.wmf"/><Relationship Id="rId2" Type="http://schemas.openxmlformats.org/officeDocument/2006/relationships/slideLayout" Target="../slideLayouts/slideLayout29.xml"/><Relationship Id="rId1" Type="http://schemas.openxmlformats.org/officeDocument/2006/relationships/vmlDrawing" Target="../drawings/vmlDrawing29.vml"/><Relationship Id="rId6" Type="http://schemas.openxmlformats.org/officeDocument/2006/relationships/oleObject" Target="../embeddings/oleObject125.bin"/><Relationship Id="rId5" Type="http://schemas.openxmlformats.org/officeDocument/2006/relationships/image" Target="../media/image167.jpg"/><Relationship Id="rId4" Type="http://schemas.openxmlformats.org/officeDocument/2006/relationships/image" Target="../media/image166.jpg"/></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28.bin"/><Relationship Id="rId13" Type="http://schemas.openxmlformats.org/officeDocument/2006/relationships/image" Target="../media/image172.wmf"/><Relationship Id="rId3" Type="http://schemas.openxmlformats.org/officeDocument/2006/relationships/image" Target="../media/image167.jpg"/><Relationship Id="rId7" Type="http://schemas.openxmlformats.org/officeDocument/2006/relationships/image" Target="../media/image169.wmf"/><Relationship Id="rId12" Type="http://schemas.openxmlformats.org/officeDocument/2006/relationships/oleObject" Target="../embeddings/oleObject130.bin"/><Relationship Id="rId2" Type="http://schemas.openxmlformats.org/officeDocument/2006/relationships/slideLayout" Target="../slideLayouts/slideLayout29.xml"/><Relationship Id="rId1" Type="http://schemas.openxmlformats.org/officeDocument/2006/relationships/vmlDrawing" Target="../drawings/vmlDrawing30.vml"/><Relationship Id="rId6" Type="http://schemas.openxmlformats.org/officeDocument/2006/relationships/oleObject" Target="../embeddings/oleObject127.bin"/><Relationship Id="rId11" Type="http://schemas.openxmlformats.org/officeDocument/2006/relationships/image" Target="../media/image171.wmf"/><Relationship Id="rId5" Type="http://schemas.openxmlformats.org/officeDocument/2006/relationships/image" Target="../media/image168.wmf"/><Relationship Id="rId10" Type="http://schemas.openxmlformats.org/officeDocument/2006/relationships/oleObject" Target="../embeddings/oleObject129.bin"/><Relationship Id="rId4" Type="http://schemas.openxmlformats.org/officeDocument/2006/relationships/oleObject" Target="../embeddings/oleObject126.bin"/><Relationship Id="rId9" Type="http://schemas.openxmlformats.org/officeDocument/2006/relationships/image" Target="../media/image170.wmf"/></Relationships>
</file>

<file path=ppt/slides/_rels/slide49.xml.rels><?xml version="1.0" encoding="UTF-8" standalone="yes"?>
<Relationships xmlns="http://schemas.openxmlformats.org/package/2006/relationships"><Relationship Id="rId8" Type="http://schemas.openxmlformats.org/officeDocument/2006/relationships/image" Target="../media/image178.jpg"/><Relationship Id="rId13" Type="http://schemas.openxmlformats.org/officeDocument/2006/relationships/image" Target="../media/image176.wmf"/><Relationship Id="rId3" Type="http://schemas.openxmlformats.org/officeDocument/2006/relationships/image" Target="../media/image177.jpg"/><Relationship Id="rId7" Type="http://schemas.openxmlformats.org/officeDocument/2006/relationships/image" Target="../media/image174.wmf"/><Relationship Id="rId12" Type="http://schemas.openxmlformats.org/officeDocument/2006/relationships/oleObject" Target="../embeddings/oleObject134.bin"/><Relationship Id="rId2" Type="http://schemas.openxmlformats.org/officeDocument/2006/relationships/slideLayout" Target="../slideLayouts/slideLayout29.xml"/><Relationship Id="rId1" Type="http://schemas.openxmlformats.org/officeDocument/2006/relationships/vmlDrawing" Target="../drawings/vmlDrawing31.vml"/><Relationship Id="rId6" Type="http://schemas.openxmlformats.org/officeDocument/2006/relationships/oleObject" Target="../embeddings/oleObject132.bin"/><Relationship Id="rId11" Type="http://schemas.openxmlformats.org/officeDocument/2006/relationships/image" Target="../media/image179.jpg"/><Relationship Id="rId5" Type="http://schemas.openxmlformats.org/officeDocument/2006/relationships/image" Target="../media/image173.wmf"/><Relationship Id="rId10" Type="http://schemas.openxmlformats.org/officeDocument/2006/relationships/image" Target="../media/image175.wmf"/><Relationship Id="rId4" Type="http://schemas.openxmlformats.org/officeDocument/2006/relationships/oleObject" Target="../embeddings/oleObject131.bin"/><Relationship Id="rId9" Type="http://schemas.openxmlformats.org/officeDocument/2006/relationships/oleObject" Target="../embeddings/oleObject133.bin"/></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19.wmf"/><Relationship Id="rId2" Type="http://schemas.openxmlformats.org/officeDocument/2006/relationships/slideLayout" Target="../slideLayouts/slideLayout29.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8.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8" Type="http://schemas.openxmlformats.org/officeDocument/2006/relationships/image" Target="../media/image181.wmf"/><Relationship Id="rId13" Type="http://schemas.openxmlformats.org/officeDocument/2006/relationships/oleObject" Target="../embeddings/oleObject139.bin"/><Relationship Id="rId18" Type="http://schemas.openxmlformats.org/officeDocument/2006/relationships/image" Target="../media/image186.wmf"/><Relationship Id="rId3" Type="http://schemas.openxmlformats.org/officeDocument/2006/relationships/image" Target="../media/image189.jpg"/><Relationship Id="rId21" Type="http://schemas.openxmlformats.org/officeDocument/2006/relationships/oleObject" Target="../embeddings/oleObject143.bin"/><Relationship Id="rId7" Type="http://schemas.openxmlformats.org/officeDocument/2006/relationships/oleObject" Target="../embeddings/oleObject136.bin"/><Relationship Id="rId12" Type="http://schemas.openxmlformats.org/officeDocument/2006/relationships/image" Target="../media/image183.wmf"/><Relationship Id="rId17" Type="http://schemas.openxmlformats.org/officeDocument/2006/relationships/oleObject" Target="../embeddings/oleObject141.bin"/><Relationship Id="rId2" Type="http://schemas.openxmlformats.org/officeDocument/2006/relationships/slideLayout" Target="../slideLayouts/slideLayout29.xml"/><Relationship Id="rId16" Type="http://schemas.openxmlformats.org/officeDocument/2006/relationships/image" Target="../media/image185.wmf"/><Relationship Id="rId20" Type="http://schemas.openxmlformats.org/officeDocument/2006/relationships/image" Target="../media/image187.wmf"/><Relationship Id="rId1" Type="http://schemas.openxmlformats.org/officeDocument/2006/relationships/vmlDrawing" Target="../drawings/vmlDrawing32.vml"/><Relationship Id="rId6" Type="http://schemas.openxmlformats.org/officeDocument/2006/relationships/image" Target="../media/image180.wmf"/><Relationship Id="rId11" Type="http://schemas.openxmlformats.org/officeDocument/2006/relationships/oleObject" Target="../embeddings/oleObject138.bin"/><Relationship Id="rId5" Type="http://schemas.openxmlformats.org/officeDocument/2006/relationships/oleObject" Target="../embeddings/oleObject135.bin"/><Relationship Id="rId15" Type="http://schemas.openxmlformats.org/officeDocument/2006/relationships/oleObject" Target="../embeddings/oleObject140.bin"/><Relationship Id="rId10" Type="http://schemas.openxmlformats.org/officeDocument/2006/relationships/image" Target="../media/image182.wmf"/><Relationship Id="rId19" Type="http://schemas.openxmlformats.org/officeDocument/2006/relationships/oleObject" Target="../embeddings/oleObject142.bin"/><Relationship Id="rId4" Type="http://schemas.openxmlformats.org/officeDocument/2006/relationships/image" Target="../media/image190.jpg"/><Relationship Id="rId9" Type="http://schemas.openxmlformats.org/officeDocument/2006/relationships/oleObject" Target="../embeddings/oleObject137.bin"/><Relationship Id="rId14" Type="http://schemas.openxmlformats.org/officeDocument/2006/relationships/image" Target="../media/image184.wmf"/><Relationship Id="rId22" Type="http://schemas.openxmlformats.org/officeDocument/2006/relationships/image" Target="../media/image188.wmf"/></Relationships>
</file>

<file path=ppt/slides/_rels/slide51.xml.rels><?xml version="1.0" encoding="UTF-8" standalone="yes"?>
<Relationships xmlns="http://schemas.openxmlformats.org/package/2006/relationships"><Relationship Id="rId8" Type="http://schemas.openxmlformats.org/officeDocument/2006/relationships/image" Target="../media/image192.wmf"/><Relationship Id="rId3" Type="http://schemas.openxmlformats.org/officeDocument/2006/relationships/image" Target="../media/image193.jpg"/><Relationship Id="rId7" Type="http://schemas.openxmlformats.org/officeDocument/2006/relationships/oleObject" Target="../embeddings/oleObject145.bin"/><Relationship Id="rId2" Type="http://schemas.openxmlformats.org/officeDocument/2006/relationships/slideLayout" Target="../slideLayouts/slideLayout29.xml"/><Relationship Id="rId1" Type="http://schemas.openxmlformats.org/officeDocument/2006/relationships/vmlDrawing" Target="../drawings/vmlDrawing33.vml"/><Relationship Id="rId6" Type="http://schemas.openxmlformats.org/officeDocument/2006/relationships/image" Target="../media/image194.jpg"/><Relationship Id="rId5" Type="http://schemas.openxmlformats.org/officeDocument/2006/relationships/image" Target="../media/image191.wmf"/><Relationship Id="rId4" Type="http://schemas.openxmlformats.org/officeDocument/2006/relationships/oleObject" Target="../embeddings/oleObject144.bin"/></Relationships>
</file>

<file path=ppt/slides/_rels/slide52.xml.rels><?xml version="1.0" encoding="UTF-8" standalone="yes"?>
<Relationships xmlns="http://schemas.openxmlformats.org/package/2006/relationships"><Relationship Id="rId3" Type="http://schemas.openxmlformats.org/officeDocument/2006/relationships/image" Target="../media/image196.jpg"/><Relationship Id="rId2" Type="http://schemas.openxmlformats.org/officeDocument/2006/relationships/image" Target="../media/image195.jp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5.wmf"/><Relationship Id="rId3" Type="http://schemas.openxmlformats.org/officeDocument/2006/relationships/image" Target="../media/image26.jpg"/><Relationship Id="rId7" Type="http://schemas.openxmlformats.org/officeDocument/2006/relationships/image" Target="../media/image22.wmf"/><Relationship Id="rId12" Type="http://schemas.openxmlformats.org/officeDocument/2006/relationships/oleObject" Target="../embeddings/oleObject7.bin"/><Relationship Id="rId2" Type="http://schemas.openxmlformats.org/officeDocument/2006/relationships/slideLayout" Target="../slideLayouts/slideLayout29.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24.wmf"/><Relationship Id="rId5" Type="http://schemas.openxmlformats.org/officeDocument/2006/relationships/image" Target="../media/image21.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23.wmf"/></Relationships>
</file>

<file path=ppt/slides/_rels/slide7.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oleObject" Target="../embeddings/oleObject12.bin"/><Relationship Id="rId18" Type="http://schemas.openxmlformats.org/officeDocument/2006/relationships/image" Target="../media/image33.wmf"/><Relationship Id="rId3" Type="http://schemas.openxmlformats.org/officeDocument/2006/relationships/notesSlide" Target="../notesSlides/notesSlide1.xml"/><Relationship Id="rId7" Type="http://schemas.openxmlformats.org/officeDocument/2006/relationships/oleObject" Target="../embeddings/oleObject9.bin"/><Relationship Id="rId12" Type="http://schemas.openxmlformats.org/officeDocument/2006/relationships/image" Target="../media/image30.wmf"/><Relationship Id="rId17" Type="http://schemas.openxmlformats.org/officeDocument/2006/relationships/oleObject" Target="../embeddings/oleObject14.bin"/><Relationship Id="rId2" Type="http://schemas.openxmlformats.org/officeDocument/2006/relationships/slideLayout" Target="../slideLayouts/slideLayout29.xml"/><Relationship Id="rId16" Type="http://schemas.openxmlformats.org/officeDocument/2006/relationships/image" Target="../media/image32.wmf"/><Relationship Id="rId1" Type="http://schemas.openxmlformats.org/officeDocument/2006/relationships/vmlDrawing" Target="../drawings/vmlDrawing3.vml"/><Relationship Id="rId6" Type="http://schemas.openxmlformats.org/officeDocument/2006/relationships/image" Target="../media/image27.wmf"/><Relationship Id="rId11" Type="http://schemas.openxmlformats.org/officeDocument/2006/relationships/oleObject" Target="../embeddings/oleObject11.bin"/><Relationship Id="rId5" Type="http://schemas.openxmlformats.org/officeDocument/2006/relationships/oleObject" Target="../embeddings/oleObject8.bin"/><Relationship Id="rId15" Type="http://schemas.openxmlformats.org/officeDocument/2006/relationships/oleObject" Target="../embeddings/oleObject13.bin"/><Relationship Id="rId10" Type="http://schemas.openxmlformats.org/officeDocument/2006/relationships/image" Target="../media/image29.wmf"/><Relationship Id="rId19" Type="http://schemas.openxmlformats.org/officeDocument/2006/relationships/oleObject" Target="../embeddings/oleObject15.bin"/><Relationship Id="rId4" Type="http://schemas.openxmlformats.org/officeDocument/2006/relationships/image" Target="../media/image26.jpg"/><Relationship Id="rId9" Type="http://schemas.openxmlformats.org/officeDocument/2006/relationships/oleObject" Target="../embeddings/oleObject10.bin"/><Relationship Id="rId14" Type="http://schemas.openxmlformats.org/officeDocument/2006/relationships/image" Target="../media/image31.w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image" Target="../media/image37.jpg"/><Relationship Id="rId7" Type="http://schemas.openxmlformats.org/officeDocument/2006/relationships/image" Target="../media/image35.wmf"/><Relationship Id="rId2" Type="http://schemas.openxmlformats.org/officeDocument/2006/relationships/slideLayout" Target="../slideLayouts/slideLayout29.xml"/><Relationship Id="rId1" Type="http://schemas.openxmlformats.org/officeDocument/2006/relationships/vmlDrawing" Target="../drawings/vmlDrawing4.vml"/><Relationship Id="rId6" Type="http://schemas.openxmlformats.org/officeDocument/2006/relationships/oleObject" Target="../embeddings/oleObject17.bin"/><Relationship Id="rId11" Type="http://schemas.openxmlformats.org/officeDocument/2006/relationships/image" Target="../media/image36.wmf"/><Relationship Id="rId5" Type="http://schemas.openxmlformats.org/officeDocument/2006/relationships/image" Target="../media/image34.w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27.wmf"/></Relationships>
</file>

<file path=ppt/slides/_rels/slide9.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26.jpg"/><Relationship Id="rId7" Type="http://schemas.openxmlformats.org/officeDocument/2006/relationships/oleObject" Target="../embeddings/oleObject21.bin"/><Relationship Id="rId2" Type="http://schemas.openxmlformats.org/officeDocument/2006/relationships/slideLayout" Target="../slideLayouts/slideLayout29.xml"/><Relationship Id="rId1" Type="http://schemas.openxmlformats.org/officeDocument/2006/relationships/vmlDrawing" Target="../drawings/vmlDrawing5.vml"/><Relationship Id="rId6" Type="http://schemas.openxmlformats.org/officeDocument/2006/relationships/image" Target="../media/image36.wmf"/><Relationship Id="rId5" Type="http://schemas.openxmlformats.org/officeDocument/2006/relationships/oleObject" Target="../embeddings/oleObject20.bin"/><Relationship Id="rId10" Type="http://schemas.openxmlformats.org/officeDocument/2006/relationships/image" Target="../media/image39.wmf"/><Relationship Id="rId4" Type="http://schemas.openxmlformats.org/officeDocument/2006/relationships/image" Target="../media/image37.jpg"/><Relationship Id="rId9" Type="http://schemas.openxmlformats.org/officeDocument/2006/relationships/oleObject" Target="../embeddings/oleObject2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47948" y="2992393"/>
            <a:ext cx="7024451" cy="873214"/>
          </a:xfrm>
        </p:spPr>
        <p:txBody>
          <a:bodyPr/>
          <a:lstStyle/>
          <a:p>
            <a:r>
              <a:rPr lang="en-IN" sz="2800" dirty="0">
                <a:latin typeface="Times New Roman" panose="02020603050405020304" pitchFamily="18" charset="0"/>
                <a:cs typeface="Times New Roman" panose="02020603050405020304" pitchFamily="18" charset="0"/>
              </a:rPr>
              <a:t>Vector Mechanics For Engineers: Dynamics</a:t>
            </a:r>
            <a:br>
              <a:rPr lang="en-IN" sz="2800" dirty="0">
                <a:latin typeface="Times New Roman" panose="02020603050405020304" pitchFamily="18" charset="0"/>
                <a:cs typeface="Times New Roman" panose="02020603050405020304" pitchFamily="18" charset="0"/>
              </a:rPr>
            </a:br>
            <a:br>
              <a:rPr lang="en-US" dirty="0"/>
            </a:br>
            <a:r>
              <a:rPr lang="en-IN" sz="2400" dirty="0">
                <a:latin typeface="Times New Roman" panose="02020603050405020304" pitchFamily="18" charset="0"/>
                <a:cs typeface="Times New Roman" panose="02020603050405020304" pitchFamily="18" charset="0"/>
              </a:rPr>
              <a:t>Twelfth Edition</a:t>
            </a:r>
            <a:br>
              <a:rPr lang="en-IN" sz="2400" dirty="0">
                <a:latin typeface="Times New Roman" panose="02020603050405020304" pitchFamily="18" charset="0"/>
                <a:cs typeface="Times New Roman" panose="02020603050405020304" pitchFamily="18" charset="0"/>
              </a:rPr>
            </a:br>
            <a:br>
              <a:rPr lang="en-US" dirty="0"/>
            </a:br>
            <a:endParaRPr lang="en-US" dirty="0"/>
          </a:p>
        </p:txBody>
      </p:sp>
      <p:sp>
        <p:nvSpPr>
          <p:cNvPr id="12" name="Text Box 13"/>
          <p:cNvSpPr txBox="1">
            <a:spLocks noChangeArrowheads="1"/>
          </p:cNvSpPr>
          <p:nvPr/>
        </p:nvSpPr>
        <p:spPr bwMode="auto">
          <a:xfrm>
            <a:off x="145994" y="6392459"/>
            <a:ext cx="8748252"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9pPr>
          </a:lstStyle>
          <a:p>
            <a:pPr marL="0" marR="0" lvl="0" indent="0" algn="just" defTabSz="914400" rtl="0" eaLnBrk="0" fontAlgn="auto" latinLnBrk="0" hangingPunct="0">
              <a:lnSpc>
                <a:spcPct val="100000"/>
              </a:lnSpc>
              <a:spcBef>
                <a:spcPct val="50000"/>
              </a:spcBef>
              <a:spcAft>
                <a:spcPts val="0"/>
              </a:spcAft>
              <a:buClrTx/>
              <a:buSzTx/>
              <a:buFontTx/>
              <a:buNone/>
              <a:tabLst/>
              <a:defRPr/>
            </a:pPr>
            <a:r>
              <a:rPr kumimoji="0" lang="en-US" altLang="en-US" sz="900" b="0" i="0" u="none" strike="noStrike" kern="0" cap="none" spc="0" normalizeH="0" baseline="0" noProof="0" dirty="0">
                <a:ln>
                  <a:noFill/>
                </a:ln>
                <a:solidFill>
                  <a:srgbClr val="000000"/>
                </a:solidFill>
                <a:effectLst/>
                <a:uLnTx/>
                <a:uFillTx/>
                <a:latin typeface="Arial" panose="020B0604020202020204"/>
                <a:ea typeface="+mn-ea"/>
                <a:cs typeface="+mn-cs"/>
              </a:rPr>
              <a:t>PROPRIETARY MATERIAL ©  2020   The McGraw Hill Inc. All rights reserved. No part of this PowerPoint slide  may be displayed, reproduced or distributed in any form or by any means, without the prior written permission of the publisher, or used beyond the limited distribution to teachers and educators permitted by McGraw Hill for their individual course preparation. If you are a student using this PowerPoint slide, you are using it without permission. </a:t>
            </a:r>
          </a:p>
        </p:txBody>
      </p:sp>
      <p:sp>
        <p:nvSpPr>
          <p:cNvPr id="13" name="Text Box 18"/>
          <p:cNvSpPr txBox="1">
            <a:spLocks noChangeArrowheads="1"/>
          </p:cNvSpPr>
          <p:nvPr/>
        </p:nvSpPr>
        <p:spPr bwMode="auto">
          <a:xfrm>
            <a:off x="341090" y="5751136"/>
            <a:ext cx="6019800" cy="20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fontAlgn="base">
              <a:spcBef>
                <a:spcPct val="0"/>
              </a:spcBef>
              <a:spcAft>
                <a:spcPct val="0"/>
              </a:spcAft>
              <a:defRPr>
                <a:solidFill>
                  <a:schemeClr val="tx1"/>
                </a:solidFill>
                <a:latin typeface="Corbel" panose="020B0503020204020204" pitchFamily="34" charset="0"/>
              </a:defRPr>
            </a:lvl6pPr>
            <a:lvl7pPr marL="2971800" indent="-228600" defTabSz="457200" fontAlgn="base">
              <a:spcBef>
                <a:spcPct val="0"/>
              </a:spcBef>
              <a:spcAft>
                <a:spcPct val="0"/>
              </a:spcAft>
              <a:defRPr>
                <a:solidFill>
                  <a:schemeClr val="tx1"/>
                </a:solidFill>
                <a:latin typeface="Corbel" panose="020B0503020204020204" pitchFamily="34" charset="0"/>
              </a:defRPr>
            </a:lvl7pPr>
            <a:lvl8pPr marL="3429000" indent="-228600" defTabSz="457200" fontAlgn="base">
              <a:spcBef>
                <a:spcPct val="0"/>
              </a:spcBef>
              <a:spcAft>
                <a:spcPct val="0"/>
              </a:spcAft>
              <a:defRPr>
                <a:solidFill>
                  <a:schemeClr val="tx1"/>
                </a:solidFill>
                <a:latin typeface="Corbel" panose="020B0503020204020204" pitchFamily="34" charset="0"/>
              </a:defRPr>
            </a:lvl8pPr>
            <a:lvl9pPr marL="3886200" indent="-228600" defTabSz="457200" fontAlgn="base">
              <a:spcBef>
                <a:spcPct val="0"/>
              </a:spcBef>
              <a:spcAft>
                <a:spcPct val="0"/>
              </a:spcAft>
              <a:defRPr>
                <a:solidFill>
                  <a:schemeClr val="tx1"/>
                </a:solidFill>
                <a:latin typeface="Corbel" panose="020B0503020204020204" pitchFamily="34" charset="0"/>
              </a:defRPr>
            </a:lvl9pPr>
          </a:lstStyle>
          <a:p>
            <a:pPr marL="0" marR="0" lvl="0" indent="0" algn="l" defTabSz="914400" rtl="0" eaLnBrk="1" fontAlgn="auto" latinLnBrk="0" hangingPunct="1">
              <a:lnSpc>
                <a:spcPct val="80000"/>
              </a:lnSpc>
              <a:spcBef>
                <a:spcPct val="75000"/>
              </a:spcBef>
              <a:spcAft>
                <a:spcPts val="0"/>
              </a:spcAft>
              <a:buClrTx/>
              <a:buSzTx/>
              <a:buFontTx/>
              <a:buNone/>
              <a:tabLst/>
              <a:defRPr/>
            </a:pPr>
            <a:r>
              <a:rPr kumimoji="0" lang="en-US" altLang="en-US" sz="900" b="0" i="0" u="none" strike="noStrike" kern="0" cap="none" spc="0" normalizeH="0" baseline="0" noProof="0" dirty="0">
                <a:ln>
                  <a:noFill/>
                </a:ln>
                <a:solidFill>
                  <a:srgbClr val="000000"/>
                </a:solidFill>
                <a:effectLst/>
                <a:uLnTx/>
                <a:uFillTx/>
                <a:latin typeface="Palatino Linotype" panose="02040502050505030304" pitchFamily="18" charset="0"/>
                <a:ea typeface="Arial Unicode MS" pitchFamily="34" charset="-128"/>
                <a:cs typeface="+mn-cs"/>
              </a:rPr>
              <a:t>Copyright © 2020  McGraw Hill ,  All Rights Reserved.</a:t>
            </a:r>
          </a:p>
        </p:txBody>
      </p:sp>
    </p:spTree>
    <p:extLst>
      <p:ext uri="{BB962C8B-B14F-4D97-AF65-F5344CB8AC3E}">
        <p14:creationId xmlns:p14="http://schemas.microsoft.com/office/powerpoint/2010/main" val="350852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Principle of Impulse and Momentum</a:t>
            </a:r>
            <a:endParaRPr lang="en-US" b="1" dirty="0">
              <a:solidFill>
                <a:srgbClr val="AD0B1E"/>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2299" y="1041481"/>
            <a:ext cx="5719403" cy="2387519"/>
          </a:xfrm>
          <a:prstGeom prst="rect">
            <a:avLst/>
          </a:prstGeom>
        </p:spPr>
      </p:pic>
      <p:sp>
        <p:nvSpPr>
          <p:cNvPr id="3" name="Content Placeholder 2"/>
          <p:cNvSpPr>
            <a:spLocks noGrp="1"/>
          </p:cNvSpPr>
          <p:nvPr>
            <p:ph idx="1"/>
          </p:nvPr>
        </p:nvSpPr>
        <p:spPr>
          <a:xfrm>
            <a:off x="457200" y="3423424"/>
            <a:ext cx="8229600" cy="691376"/>
          </a:xfrm>
        </p:spPr>
        <p:txBody>
          <a:bodyPr/>
          <a:lstStyle/>
          <a:p>
            <a:pPr marL="292608" indent="-292608">
              <a:spcBef>
                <a:spcPts val="0"/>
              </a:spcBef>
              <a:spcAft>
                <a:spcPts val="0"/>
              </a:spcAft>
              <a:buFont typeface="Arial" panose="020B0604020202020204" pitchFamily="34" charset="0"/>
              <a:buChar char="•"/>
            </a:pPr>
            <a:r>
              <a:rPr lang="en-US" altLang="en-US" sz="2000" dirty="0"/>
              <a:t>The principle of impulse and momentum can be applied directly to the three-dimensional motion of a rigid body,</a:t>
            </a:r>
          </a:p>
        </p:txBody>
      </p:sp>
      <p:sp>
        <p:nvSpPr>
          <p:cNvPr id="14" name="Content Placeholder 8"/>
          <p:cNvSpPr>
            <a:spLocks noGrp="1"/>
          </p:cNvSpPr>
          <p:nvPr>
            <p:ph idx="16"/>
          </p:nvPr>
        </p:nvSpPr>
        <p:spPr>
          <a:xfrm>
            <a:off x="1219200" y="4255168"/>
            <a:ext cx="5638800" cy="457200"/>
          </a:xfrm>
        </p:spPr>
        <p:txBody>
          <a:bodyPr/>
          <a:lstStyle/>
          <a:p>
            <a:r>
              <a:rPr lang="en-US" altLang="en-US" sz="2000" i="1" dirty="0"/>
              <a:t>Syst Momenta</a:t>
            </a:r>
            <a:r>
              <a:rPr lang="en-US" altLang="en-US" sz="2000" i="1" baseline="-25000" dirty="0"/>
              <a:t>1</a:t>
            </a:r>
            <a:r>
              <a:rPr lang="en-US" altLang="en-US" sz="2000" i="1" dirty="0"/>
              <a:t> + Syst Ext Imp</a:t>
            </a:r>
            <a:r>
              <a:rPr lang="en-US" altLang="en-US" sz="2000" i="1" baseline="-25000" dirty="0"/>
              <a:t>1-2</a:t>
            </a:r>
            <a:r>
              <a:rPr lang="en-US" altLang="en-US" sz="2000" i="1" dirty="0"/>
              <a:t> = Syst Momenta</a:t>
            </a:r>
            <a:r>
              <a:rPr lang="en-US" altLang="en-US" sz="2000" i="1" baseline="-25000" dirty="0"/>
              <a:t>2</a:t>
            </a:r>
            <a:endParaRPr lang="en-US" altLang="en-US" sz="2000" i="1" dirty="0"/>
          </a:p>
        </p:txBody>
      </p:sp>
      <p:sp>
        <p:nvSpPr>
          <p:cNvPr id="6" name="Content Placeholder 5"/>
          <p:cNvSpPr>
            <a:spLocks noGrp="1"/>
          </p:cNvSpPr>
          <p:nvPr>
            <p:ph idx="13"/>
          </p:nvPr>
        </p:nvSpPr>
        <p:spPr>
          <a:xfrm>
            <a:off x="457200" y="4800600"/>
            <a:ext cx="8229600" cy="691376"/>
          </a:xfrm>
        </p:spPr>
        <p:txBody>
          <a:bodyPr/>
          <a:lstStyle/>
          <a:p>
            <a:pPr marL="292608" indent="-292608">
              <a:spcBef>
                <a:spcPts val="0"/>
              </a:spcBef>
              <a:spcAft>
                <a:spcPts val="0"/>
              </a:spcAft>
              <a:buFont typeface="Arial" panose="020B0604020202020204" pitchFamily="34" charset="0"/>
              <a:buChar char="•"/>
            </a:pPr>
            <a:r>
              <a:rPr lang="en-US" altLang="en-US" sz="2000" dirty="0"/>
              <a:t>The free-body diagram equation is used to develop component and moment equations.</a:t>
            </a:r>
          </a:p>
        </p:txBody>
      </p:sp>
      <p:sp>
        <p:nvSpPr>
          <p:cNvPr id="7" name="Content Placeholder 6"/>
          <p:cNvSpPr>
            <a:spLocks noGrp="1"/>
          </p:cNvSpPr>
          <p:nvPr>
            <p:ph idx="14"/>
          </p:nvPr>
        </p:nvSpPr>
        <p:spPr>
          <a:xfrm>
            <a:off x="457200" y="5638800"/>
            <a:ext cx="8229600" cy="990600"/>
          </a:xfrm>
        </p:spPr>
        <p:txBody>
          <a:bodyPr/>
          <a:lstStyle/>
          <a:p>
            <a:pPr marL="292608" indent="-292608">
              <a:spcBef>
                <a:spcPts val="0"/>
              </a:spcBef>
              <a:spcAft>
                <a:spcPts val="0"/>
              </a:spcAft>
              <a:buFont typeface="Arial" panose="020B0604020202020204" pitchFamily="34" charset="0"/>
              <a:buChar char="•"/>
            </a:pPr>
            <a:r>
              <a:rPr lang="en-US" altLang="en-US" sz="2000" dirty="0"/>
              <a:t>For bodies rotating about a fixed point, eliminate the impulse of the reactions at </a:t>
            </a:r>
            <a:r>
              <a:rPr lang="en-US" altLang="en-US" sz="2000" i="1" dirty="0"/>
              <a:t>O</a:t>
            </a:r>
            <a:r>
              <a:rPr lang="en-US" altLang="en-US" sz="2000" dirty="0"/>
              <a:t> by writing equation for moments of momenta and impulses about </a:t>
            </a:r>
            <a:r>
              <a:rPr lang="en-US" altLang="en-US" sz="2000" i="1" dirty="0"/>
              <a:t>O</a:t>
            </a:r>
            <a:r>
              <a:rPr lang="en-US" altLang="en-US" sz="2000" dirty="0"/>
              <a:t>.</a:t>
            </a:r>
          </a:p>
        </p:txBody>
      </p:sp>
    </p:spTree>
    <p:extLst>
      <p:ext uri="{BB962C8B-B14F-4D97-AF65-F5344CB8AC3E}">
        <p14:creationId xmlns:p14="http://schemas.microsoft.com/office/powerpoint/2010/main" val="682971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Question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4" name="Picture 13" descr="A 150-mm radius disk rotates about point C about an axis parallel to the Z axis. Point C is at the end of arm ABC, which rotates about the origin about the y axis.Point C is displaced from the origin by 450 mm in the x direction and 225 mm in the y direc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1443394"/>
            <a:ext cx="3846737" cy="2781679"/>
          </a:xfrm>
          <a:prstGeom prst="rect">
            <a:avLst/>
          </a:prstGeom>
        </p:spPr>
      </p:pic>
      <p:sp>
        <p:nvSpPr>
          <p:cNvPr id="3" name="Content Placeholder 2"/>
          <p:cNvSpPr>
            <a:spLocks noGrp="1"/>
          </p:cNvSpPr>
          <p:nvPr>
            <p:ph idx="1"/>
          </p:nvPr>
        </p:nvSpPr>
        <p:spPr>
          <a:xfrm>
            <a:off x="457200" y="1143000"/>
            <a:ext cx="3886200" cy="3733800"/>
          </a:xfrm>
        </p:spPr>
        <p:txBody>
          <a:bodyPr/>
          <a:lstStyle/>
          <a:p>
            <a:r>
              <a:rPr lang="en-US" altLang="en-US" b="1" dirty="0">
                <a:solidFill>
                  <a:srgbClr val="AD0B1E"/>
                </a:solidFill>
              </a:rPr>
              <a:t>At the instant shown, the disk shown rotates with an angular velocity </a:t>
            </a:r>
            <a:r>
              <a:rPr lang="en-US" altLang="en-US" b="1" i="1" dirty="0">
                <a:solidFill>
                  <a:srgbClr val="AD0B1E"/>
                </a:solidFill>
              </a:rPr>
              <a:t>ω</a:t>
            </a:r>
            <a:r>
              <a:rPr lang="en-US" altLang="en-US" b="1" baseline="-25000" dirty="0">
                <a:solidFill>
                  <a:srgbClr val="AD0B1E"/>
                </a:solidFill>
              </a:rPr>
              <a:t>2</a:t>
            </a:r>
            <a:r>
              <a:rPr lang="en-US" altLang="en-US" b="1" dirty="0">
                <a:solidFill>
                  <a:srgbClr val="AD0B1E"/>
                </a:solidFill>
              </a:rPr>
              <a:t> with respect to arm ABC, which rotates around the y axis as shown (</a:t>
            </a:r>
            <a:r>
              <a:rPr lang="en-US" altLang="en-US" b="1" i="1" dirty="0">
                <a:solidFill>
                  <a:srgbClr val="AD0B1E"/>
                </a:solidFill>
              </a:rPr>
              <a:t>ω</a:t>
            </a:r>
            <a:r>
              <a:rPr lang="en-US" altLang="en-US" b="1" baseline="-25000" dirty="0">
                <a:solidFill>
                  <a:srgbClr val="AD0B1E"/>
                </a:solidFill>
              </a:rPr>
              <a:t>1</a:t>
            </a:r>
            <a:r>
              <a:rPr lang="en-US" altLang="en-US" b="1" dirty="0">
                <a:solidFill>
                  <a:srgbClr val="AD0B1E"/>
                </a:solidFill>
              </a:rPr>
              <a:t>).  Determine the directions of the angular momentum of the disc about point A (choose all that are correct).</a:t>
            </a:r>
          </a:p>
        </p:txBody>
      </p:sp>
      <p:sp>
        <p:nvSpPr>
          <p:cNvPr id="8" name="Content Placeholder 7"/>
          <p:cNvSpPr>
            <a:spLocks noGrp="1"/>
          </p:cNvSpPr>
          <p:nvPr>
            <p:ph idx="15"/>
          </p:nvPr>
        </p:nvSpPr>
        <p:spPr>
          <a:xfrm>
            <a:off x="914400" y="5029200"/>
            <a:ext cx="627735" cy="457200"/>
          </a:xfrm>
        </p:spPr>
        <p:txBody>
          <a:bodyPr/>
          <a:lstStyle/>
          <a:p>
            <a:r>
              <a:rPr lang="en-US" altLang="en-US" sz="2800" b="1" dirty="0"/>
              <a:t>+x</a:t>
            </a:r>
            <a:endParaRPr lang="en-US" sz="2800" dirty="0"/>
          </a:p>
        </p:txBody>
      </p:sp>
      <p:sp>
        <p:nvSpPr>
          <p:cNvPr id="9" name="Content Placeholder 8"/>
          <p:cNvSpPr>
            <a:spLocks noGrp="1"/>
          </p:cNvSpPr>
          <p:nvPr>
            <p:ph idx="16"/>
          </p:nvPr>
        </p:nvSpPr>
        <p:spPr>
          <a:xfrm>
            <a:off x="2281902" y="5029200"/>
            <a:ext cx="627735" cy="457200"/>
          </a:xfrm>
        </p:spPr>
        <p:txBody>
          <a:bodyPr/>
          <a:lstStyle/>
          <a:p>
            <a:r>
              <a:rPr lang="en-US" altLang="en-US" sz="2800" b="1" dirty="0"/>
              <a:t>+y</a:t>
            </a:r>
            <a:endParaRPr lang="en-US" sz="2800" dirty="0"/>
          </a:p>
        </p:txBody>
      </p:sp>
      <p:sp>
        <p:nvSpPr>
          <p:cNvPr id="10" name="Content Placeholder 9"/>
          <p:cNvSpPr>
            <a:spLocks noGrp="1"/>
          </p:cNvSpPr>
          <p:nvPr>
            <p:ph idx="17"/>
          </p:nvPr>
        </p:nvSpPr>
        <p:spPr>
          <a:xfrm>
            <a:off x="3695612" y="5029200"/>
            <a:ext cx="627735" cy="457200"/>
          </a:xfrm>
        </p:spPr>
        <p:txBody>
          <a:bodyPr/>
          <a:lstStyle/>
          <a:p>
            <a:r>
              <a:rPr lang="en-US" altLang="en-US" sz="2800" b="1" dirty="0"/>
              <a:t>+z</a:t>
            </a:r>
            <a:endParaRPr lang="en-US" sz="2800" dirty="0"/>
          </a:p>
        </p:txBody>
      </p:sp>
      <p:sp>
        <p:nvSpPr>
          <p:cNvPr id="11" name="Content Placeholder 10"/>
          <p:cNvSpPr>
            <a:spLocks noGrp="1"/>
          </p:cNvSpPr>
          <p:nvPr>
            <p:ph idx="18"/>
          </p:nvPr>
        </p:nvSpPr>
        <p:spPr>
          <a:xfrm>
            <a:off x="914400" y="5715000"/>
            <a:ext cx="627735" cy="457200"/>
          </a:xfrm>
        </p:spPr>
        <p:txBody>
          <a:bodyPr/>
          <a:lstStyle/>
          <a:p>
            <a:r>
              <a:rPr lang="en-US" altLang="en-US" sz="2800" b="1" dirty="0"/>
              <a:t>−x</a:t>
            </a:r>
            <a:endParaRPr lang="en-US" sz="2800" dirty="0"/>
          </a:p>
        </p:txBody>
      </p:sp>
      <p:sp>
        <p:nvSpPr>
          <p:cNvPr id="12" name="Content Placeholder 11"/>
          <p:cNvSpPr>
            <a:spLocks noGrp="1"/>
          </p:cNvSpPr>
          <p:nvPr>
            <p:ph idx="19"/>
          </p:nvPr>
        </p:nvSpPr>
        <p:spPr>
          <a:xfrm>
            <a:off x="2295938" y="5715000"/>
            <a:ext cx="627735" cy="457200"/>
          </a:xfrm>
        </p:spPr>
        <p:txBody>
          <a:bodyPr/>
          <a:lstStyle/>
          <a:p>
            <a:r>
              <a:rPr lang="en-US" altLang="en-US" sz="2800" b="1" dirty="0"/>
              <a:t>−y</a:t>
            </a:r>
            <a:endParaRPr lang="en-US" sz="2800" dirty="0"/>
          </a:p>
        </p:txBody>
      </p:sp>
      <p:sp>
        <p:nvSpPr>
          <p:cNvPr id="13" name="Content Placeholder 12"/>
          <p:cNvSpPr>
            <a:spLocks noGrp="1"/>
          </p:cNvSpPr>
          <p:nvPr>
            <p:ph idx="20"/>
          </p:nvPr>
        </p:nvSpPr>
        <p:spPr>
          <a:xfrm>
            <a:off x="3695612" y="5715000"/>
            <a:ext cx="627735" cy="457200"/>
          </a:xfrm>
        </p:spPr>
        <p:txBody>
          <a:bodyPr/>
          <a:lstStyle/>
          <a:p>
            <a:r>
              <a:rPr lang="en-US" altLang="en-US" sz="2800" b="1" dirty="0"/>
              <a:t>−z</a:t>
            </a:r>
            <a:endParaRPr lang="en-US" sz="2800" dirty="0"/>
          </a:p>
        </p:txBody>
      </p:sp>
    </p:spTree>
    <p:extLst>
      <p:ext uri="{BB962C8B-B14F-4D97-AF65-F5344CB8AC3E}">
        <p14:creationId xmlns:p14="http://schemas.microsoft.com/office/powerpoint/2010/main" val="3086094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Question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1443394"/>
            <a:ext cx="3846737" cy="2781679"/>
          </a:xfrm>
          <a:prstGeom prst="rect">
            <a:avLst/>
          </a:prstGeom>
        </p:spPr>
      </p:pic>
      <p:sp>
        <p:nvSpPr>
          <p:cNvPr id="3" name="Content Placeholder 2"/>
          <p:cNvSpPr>
            <a:spLocks noGrp="1"/>
          </p:cNvSpPr>
          <p:nvPr>
            <p:ph idx="1"/>
          </p:nvPr>
        </p:nvSpPr>
        <p:spPr>
          <a:xfrm>
            <a:off x="457200" y="1143000"/>
            <a:ext cx="3886200" cy="3733800"/>
          </a:xfrm>
        </p:spPr>
        <p:txBody>
          <a:bodyPr/>
          <a:lstStyle/>
          <a:p>
            <a:r>
              <a:rPr lang="en-US" altLang="en-US" b="1" dirty="0">
                <a:solidFill>
                  <a:srgbClr val="AD0B1E"/>
                </a:solidFill>
              </a:rPr>
              <a:t>At the instant shown, the disk shown rotates with an angular velocity </a:t>
            </a:r>
            <a:r>
              <a:rPr lang="en-US" altLang="en-US" b="1" i="1" dirty="0">
                <a:solidFill>
                  <a:srgbClr val="AD0B1E"/>
                </a:solidFill>
              </a:rPr>
              <a:t>ω</a:t>
            </a:r>
            <a:r>
              <a:rPr lang="en-US" altLang="en-US" b="1" baseline="-25000" dirty="0">
                <a:solidFill>
                  <a:srgbClr val="AD0B1E"/>
                </a:solidFill>
              </a:rPr>
              <a:t>2</a:t>
            </a:r>
            <a:r>
              <a:rPr lang="en-US" altLang="en-US" b="1" dirty="0">
                <a:solidFill>
                  <a:srgbClr val="AD0B1E"/>
                </a:solidFill>
              </a:rPr>
              <a:t> with respect to arm ABC, which rotates around the y axis as shown (</a:t>
            </a:r>
            <a:r>
              <a:rPr lang="en-US" altLang="en-US" b="1" i="1" dirty="0">
                <a:solidFill>
                  <a:srgbClr val="AD0B1E"/>
                </a:solidFill>
              </a:rPr>
              <a:t>ω</a:t>
            </a:r>
            <a:r>
              <a:rPr lang="en-US" altLang="en-US" b="1" baseline="-25000" dirty="0">
                <a:solidFill>
                  <a:srgbClr val="AD0B1E"/>
                </a:solidFill>
              </a:rPr>
              <a:t>1</a:t>
            </a:r>
            <a:r>
              <a:rPr lang="en-US" altLang="en-US" b="1" dirty="0">
                <a:solidFill>
                  <a:srgbClr val="AD0B1E"/>
                </a:solidFill>
              </a:rPr>
              <a:t>).  Determine the directions of the angular momentum of the disc about point A (choose all that are correct).</a:t>
            </a:r>
          </a:p>
        </p:txBody>
      </p:sp>
      <p:sp>
        <p:nvSpPr>
          <p:cNvPr id="8" name="Content Placeholder 7"/>
          <p:cNvSpPr>
            <a:spLocks noGrp="1"/>
          </p:cNvSpPr>
          <p:nvPr>
            <p:ph idx="15"/>
          </p:nvPr>
        </p:nvSpPr>
        <p:spPr>
          <a:xfrm>
            <a:off x="914400" y="5029200"/>
            <a:ext cx="627735" cy="457200"/>
          </a:xfrm>
        </p:spPr>
        <p:txBody>
          <a:bodyPr/>
          <a:lstStyle/>
          <a:p>
            <a:r>
              <a:rPr lang="en-US" altLang="en-US" sz="2800" b="1" dirty="0"/>
              <a:t>+x</a:t>
            </a:r>
            <a:endParaRPr lang="en-US" sz="2800" dirty="0"/>
          </a:p>
        </p:txBody>
      </p:sp>
      <p:sp>
        <p:nvSpPr>
          <p:cNvPr id="9" name="Content Placeholder 8"/>
          <p:cNvSpPr>
            <a:spLocks noGrp="1"/>
          </p:cNvSpPr>
          <p:nvPr>
            <p:ph idx="16"/>
          </p:nvPr>
        </p:nvSpPr>
        <p:spPr>
          <a:xfrm>
            <a:off x="2281902" y="5029200"/>
            <a:ext cx="627735" cy="609600"/>
          </a:xfrm>
          <a:ln>
            <a:solidFill>
              <a:srgbClr val="AD0B1E"/>
            </a:solidFill>
          </a:ln>
        </p:spPr>
        <p:txBody>
          <a:bodyPr/>
          <a:lstStyle/>
          <a:p>
            <a:r>
              <a:rPr lang="en-US" altLang="en-US" sz="2800" b="1" dirty="0"/>
              <a:t>+y</a:t>
            </a:r>
            <a:endParaRPr lang="en-US" sz="2800" dirty="0"/>
          </a:p>
        </p:txBody>
      </p:sp>
      <p:sp>
        <p:nvSpPr>
          <p:cNvPr id="10" name="Content Placeholder 9"/>
          <p:cNvSpPr>
            <a:spLocks noGrp="1"/>
          </p:cNvSpPr>
          <p:nvPr>
            <p:ph idx="17"/>
          </p:nvPr>
        </p:nvSpPr>
        <p:spPr>
          <a:xfrm>
            <a:off x="3695612" y="5029200"/>
            <a:ext cx="627735" cy="457200"/>
          </a:xfrm>
          <a:ln>
            <a:solidFill>
              <a:srgbClr val="AD0B1E"/>
            </a:solidFill>
          </a:ln>
        </p:spPr>
        <p:txBody>
          <a:bodyPr/>
          <a:lstStyle/>
          <a:p>
            <a:r>
              <a:rPr lang="en-US" altLang="en-US" sz="2800" b="1" dirty="0"/>
              <a:t>+z</a:t>
            </a:r>
            <a:endParaRPr lang="en-US" sz="2800" dirty="0"/>
          </a:p>
        </p:txBody>
      </p:sp>
      <p:sp>
        <p:nvSpPr>
          <p:cNvPr id="11" name="Content Placeholder 10"/>
          <p:cNvSpPr>
            <a:spLocks noGrp="1"/>
          </p:cNvSpPr>
          <p:nvPr>
            <p:ph idx="18"/>
          </p:nvPr>
        </p:nvSpPr>
        <p:spPr>
          <a:xfrm>
            <a:off x="914400" y="5715000"/>
            <a:ext cx="627735" cy="609600"/>
          </a:xfrm>
          <a:ln>
            <a:solidFill>
              <a:srgbClr val="AD0B1E"/>
            </a:solidFill>
          </a:ln>
        </p:spPr>
        <p:txBody>
          <a:bodyPr/>
          <a:lstStyle/>
          <a:p>
            <a:r>
              <a:rPr lang="en-US" altLang="en-US" sz="2800" b="1" dirty="0"/>
              <a:t>−x</a:t>
            </a:r>
            <a:endParaRPr lang="en-US" sz="2800" dirty="0"/>
          </a:p>
        </p:txBody>
      </p:sp>
      <p:sp>
        <p:nvSpPr>
          <p:cNvPr id="12" name="Content Placeholder 11"/>
          <p:cNvSpPr>
            <a:spLocks noGrp="1"/>
          </p:cNvSpPr>
          <p:nvPr>
            <p:ph idx="19"/>
          </p:nvPr>
        </p:nvSpPr>
        <p:spPr>
          <a:xfrm>
            <a:off x="2295938" y="5715000"/>
            <a:ext cx="627735" cy="457200"/>
          </a:xfrm>
        </p:spPr>
        <p:txBody>
          <a:bodyPr/>
          <a:lstStyle/>
          <a:p>
            <a:r>
              <a:rPr lang="en-US" altLang="en-US" sz="2800" b="1" dirty="0"/>
              <a:t>−y</a:t>
            </a:r>
            <a:endParaRPr lang="en-US" sz="2800" dirty="0"/>
          </a:p>
        </p:txBody>
      </p:sp>
      <p:sp>
        <p:nvSpPr>
          <p:cNvPr id="13" name="Content Placeholder 12"/>
          <p:cNvSpPr>
            <a:spLocks noGrp="1"/>
          </p:cNvSpPr>
          <p:nvPr>
            <p:ph idx="20"/>
          </p:nvPr>
        </p:nvSpPr>
        <p:spPr>
          <a:xfrm>
            <a:off x="3695612" y="5715000"/>
            <a:ext cx="627735" cy="457200"/>
          </a:xfrm>
        </p:spPr>
        <p:txBody>
          <a:bodyPr/>
          <a:lstStyle/>
          <a:p>
            <a:r>
              <a:rPr lang="en-US" altLang="en-US" sz="2800" b="1" dirty="0"/>
              <a:t>−z</a:t>
            </a:r>
            <a:endParaRPr lang="en-US" sz="2800" dirty="0"/>
          </a:p>
        </p:txBody>
      </p:sp>
    </p:spTree>
    <p:extLst>
      <p:ext uri="{BB962C8B-B14F-4D97-AF65-F5344CB8AC3E}">
        <p14:creationId xmlns:p14="http://schemas.microsoft.com/office/powerpoint/2010/main" val="1336721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Question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1352608"/>
            <a:ext cx="4143288" cy="2762192"/>
          </a:xfrm>
          <a:prstGeom prst="rect">
            <a:avLst/>
          </a:prstGeom>
        </p:spPr>
      </p:pic>
      <p:sp>
        <p:nvSpPr>
          <p:cNvPr id="3" name="Content Placeholder 2"/>
          <p:cNvSpPr>
            <a:spLocks noGrp="1"/>
          </p:cNvSpPr>
          <p:nvPr>
            <p:ph idx="1"/>
          </p:nvPr>
        </p:nvSpPr>
        <p:spPr>
          <a:xfrm>
            <a:off x="457200" y="990600"/>
            <a:ext cx="3657600" cy="3429000"/>
          </a:xfrm>
        </p:spPr>
        <p:txBody>
          <a:bodyPr/>
          <a:lstStyle/>
          <a:p>
            <a:r>
              <a:rPr lang="en-US" altLang="en-US" b="1" dirty="0">
                <a:solidFill>
                  <a:srgbClr val="AD0B1E"/>
                </a:solidFill>
              </a:rPr>
              <a:t>A homogeneous disk of mass </a:t>
            </a:r>
            <a:r>
              <a:rPr lang="en-US" altLang="en-US" b="1" i="1" dirty="0">
                <a:solidFill>
                  <a:srgbClr val="AD0B1E"/>
                </a:solidFill>
              </a:rPr>
              <a:t>m</a:t>
            </a:r>
            <a:r>
              <a:rPr lang="en-US" altLang="en-US" b="1" dirty="0">
                <a:solidFill>
                  <a:srgbClr val="AD0B1E"/>
                </a:solidFill>
              </a:rPr>
              <a:t> and radius </a:t>
            </a:r>
            <a:r>
              <a:rPr lang="en-US" altLang="en-US" b="1" i="1" dirty="0">
                <a:solidFill>
                  <a:srgbClr val="AD0B1E"/>
                </a:solidFill>
              </a:rPr>
              <a:t>r</a:t>
            </a:r>
            <a:r>
              <a:rPr lang="en-US" altLang="en-US" b="1" dirty="0">
                <a:solidFill>
                  <a:srgbClr val="AD0B1E"/>
                </a:solidFill>
              </a:rPr>
              <a:t> is mounted on the vertical shaft AB as shown Determine the directions of the angular momentum of the disc about the mass center G (choose all that are correct).</a:t>
            </a:r>
          </a:p>
        </p:txBody>
      </p:sp>
      <p:sp>
        <p:nvSpPr>
          <p:cNvPr id="14" name="Content Placeholder 7"/>
          <p:cNvSpPr>
            <a:spLocks noGrp="1"/>
          </p:cNvSpPr>
          <p:nvPr>
            <p:ph idx="15"/>
          </p:nvPr>
        </p:nvSpPr>
        <p:spPr>
          <a:xfrm>
            <a:off x="914400" y="5029200"/>
            <a:ext cx="627735" cy="457200"/>
          </a:xfrm>
        </p:spPr>
        <p:txBody>
          <a:bodyPr/>
          <a:lstStyle/>
          <a:p>
            <a:r>
              <a:rPr lang="en-US" altLang="en-US" sz="2800" b="1" dirty="0"/>
              <a:t>+x</a:t>
            </a:r>
            <a:endParaRPr lang="en-US" sz="2800" dirty="0"/>
          </a:p>
        </p:txBody>
      </p:sp>
      <p:sp>
        <p:nvSpPr>
          <p:cNvPr id="15" name="Content Placeholder 8"/>
          <p:cNvSpPr>
            <a:spLocks noGrp="1"/>
          </p:cNvSpPr>
          <p:nvPr>
            <p:ph idx="16"/>
          </p:nvPr>
        </p:nvSpPr>
        <p:spPr>
          <a:xfrm>
            <a:off x="2281902" y="5029200"/>
            <a:ext cx="627735" cy="457200"/>
          </a:xfrm>
          <a:ln>
            <a:noFill/>
          </a:ln>
        </p:spPr>
        <p:txBody>
          <a:bodyPr/>
          <a:lstStyle/>
          <a:p>
            <a:r>
              <a:rPr lang="en-US" altLang="en-US" sz="2800" b="1" dirty="0"/>
              <a:t>+y</a:t>
            </a:r>
            <a:endParaRPr lang="en-US" sz="2800" dirty="0"/>
          </a:p>
        </p:txBody>
      </p:sp>
      <p:sp>
        <p:nvSpPr>
          <p:cNvPr id="16" name="Content Placeholder 9"/>
          <p:cNvSpPr>
            <a:spLocks noGrp="1"/>
          </p:cNvSpPr>
          <p:nvPr>
            <p:ph idx="17"/>
          </p:nvPr>
        </p:nvSpPr>
        <p:spPr>
          <a:xfrm>
            <a:off x="3695612" y="5029200"/>
            <a:ext cx="627735" cy="457200"/>
          </a:xfrm>
          <a:ln>
            <a:noFill/>
          </a:ln>
        </p:spPr>
        <p:txBody>
          <a:bodyPr/>
          <a:lstStyle/>
          <a:p>
            <a:r>
              <a:rPr lang="en-US" altLang="en-US" sz="2800" b="1" dirty="0"/>
              <a:t>+z</a:t>
            </a:r>
            <a:endParaRPr lang="en-US" sz="2800" dirty="0"/>
          </a:p>
        </p:txBody>
      </p:sp>
      <p:sp>
        <p:nvSpPr>
          <p:cNvPr id="17" name="Content Placeholder 10"/>
          <p:cNvSpPr>
            <a:spLocks noGrp="1"/>
          </p:cNvSpPr>
          <p:nvPr>
            <p:ph idx="18"/>
          </p:nvPr>
        </p:nvSpPr>
        <p:spPr>
          <a:xfrm>
            <a:off x="914400" y="5715000"/>
            <a:ext cx="627735" cy="457200"/>
          </a:xfrm>
          <a:ln>
            <a:noFill/>
          </a:ln>
        </p:spPr>
        <p:txBody>
          <a:bodyPr/>
          <a:lstStyle/>
          <a:p>
            <a:r>
              <a:rPr lang="en-US" altLang="en-US" sz="2800" b="1" dirty="0"/>
              <a:t>−x</a:t>
            </a:r>
            <a:endParaRPr lang="en-US" sz="2800" dirty="0"/>
          </a:p>
        </p:txBody>
      </p:sp>
      <p:sp>
        <p:nvSpPr>
          <p:cNvPr id="18" name="Content Placeholder 11"/>
          <p:cNvSpPr>
            <a:spLocks noGrp="1"/>
          </p:cNvSpPr>
          <p:nvPr>
            <p:ph idx="19"/>
          </p:nvPr>
        </p:nvSpPr>
        <p:spPr>
          <a:xfrm>
            <a:off x="2295938" y="5715000"/>
            <a:ext cx="627735" cy="457200"/>
          </a:xfrm>
        </p:spPr>
        <p:txBody>
          <a:bodyPr/>
          <a:lstStyle/>
          <a:p>
            <a:r>
              <a:rPr lang="en-US" altLang="en-US" sz="2800" b="1" dirty="0"/>
              <a:t>−y</a:t>
            </a:r>
            <a:endParaRPr lang="en-US" sz="2800" dirty="0"/>
          </a:p>
        </p:txBody>
      </p:sp>
      <p:sp>
        <p:nvSpPr>
          <p:cNvPr id="19" name="Content Placeholder 12"/>
          <p:cNvSpPr>
            <a:spLocks noGrp="1"/>
          </p:cNvSpPr>
          <p:nvPr>
            <p:ph idx="20"/>
          </p:nvPr>
        </p:nvSpPr>
        <p:spPr>
          <a:xfrm>
            <a:off x="3695612" y="5715000"/>
            <a:ext cx="627735" cy="457200"/>
          </a:xfrm>
        </p:spPr>
        <p:txBody>
          <a:bodyPr/>
          <a:lstStyle/>
          <a:p>
            <a:r>
              <a:rPr lang="en-US" altLang="en-US" sz="2800" b="1" dirty="0"/>
              <a:t>−z</a:t>
            </a:r>
            <a:endParaRPr lang="en-US" sz="2800" dirty="0"/>
          </a:p>
        </p:txBody>
      </p:sp>
    </p:spTree>
    <p:extLst>
      <p:ext uri="{BB962C8B-B14F-4D97-AF65-F5344CB8AC3E}">
        <p14:creationId xmlns:p14="http://schemas.microsoft.com/office/powerpoint/2010/main" val="947540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Question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1352608"/>
            <a:ext cx="4143288" cy="2762192"/>
          </a:xfrm>
          <a:prstGeom prst="rect">
            <a:avLst/>
          </a:prstGeom>
        </p:spPr>
      </p:pic>
      <p:sp>
        <p:nvSpPr>
          <p:cNvPr id="3" name="Content Placeholder 2"/>
          <p:cNvSpPr>
            <a:spLocks noGrp="1"/>
          </p:cNvSpPr>
          <p:nvPr>
            <p:ph idx="1"/>
          </p:nvPr>
        </p:nvSpPr>
        <p:spPr>
          <a:xfrm>
            <a:off x="457200" y="990600"/>
            <a:ext cx="3657600" cy="3429000"/>
          </a:xfrm>
        </p:spPr>
        <p:txBody>
          <a:bodyPr/>
          <a:lstStyle/>
          <a:p>
            <a:r>
              <a:rPr lang="en-US" altLang="en-US" b="1" dirty="0">
                <a:solidFill>
                  <a:srgbClr val="AD0B1E"/>
                </a:solidFill>
              </a:rPr>
              <a:t>A homogeneous disk of mass </a:t>
            </a:r>
            <a:r>
              <a:rPr lang="en-US" altLang="en-US" b="1" i="1" dirty="0">
                <a:solidFill>
                  <a:srgbClr val="AD0B1E"/>
                </a:solidFill>
              </a:rPr>
              <a:t>m</a:t>
            </a:r>
            <a:r>
              <a:rPr lang="en-US" altLang="en-US" b="1" dirty="0">
                <a:solidFill>
                  <a:srgbClr val="AD0B1E"/>
                </a:solidFill>
              </a:rPr>
              <a:t> and radius </a:t>
            </a:r>
            <a:r>
              <a:rPr lang="en-US" altLang="en-US" b="1" i="1" dirty="0">
                <a:solidFill>
                  <a:srgbClr val="AD0B1E"/>
                </a:solidFill>
              </a:rPr>
              <a:t>r</a:t>
            </a:r>
            <a:r>
              <a:rPr lang="en-US" altLang="en-US" b="1" dirty="0">
                <a:solidFill>
                  <a:srgbClr val="AD0B1E"/>
                </a:solidFill>
              </a:rPr>
              <a:t> is mounted on the vertical shaft AB as shown Determine the directions of the angular momentum of the disc about the mass center G (choose all that are correct).</a:t>
            </a:r>
          </a:p>
        </p:txBody>
      </p:sp>
      <p:sp>
        <p:nvSpPr>
          <p:cNvPr id="14" name="Content Placeholder 7"/>
          <p:cNvSpPr>
            <a:spLocks noGrp="1"/>
          </p:cNvSpPr>
          <p:nvPr>
            <p:ph idx="15"/>
          </p:nvPr>
        </p:nvSpPr>
        <p:spPr>
          <a:xfrm>
            <a:off x="914400" y="5029200"/>
            <a:ext cx="627735" cy="533400"/>
          </a:xfrm>
          <a:ln>
            <a:solidFill>
              <a:srgbClr val="AD0B1E"/>
            </a:solidFill>
          </a:ln>
        </p:spPr>
        <p:txBody>
          <a:bodyPr/>
          <a:lstStyle/>
          <a:p>
            <a:r>
              <a:rPr lang="en-US" altLang="en-US" sz="2800" b="1" dirty="0"/>
              <a:t>+x</a:t>
            </a:r>
            <a:endParaRPr lang="en-US" sz="2800" dirty="0"/>
          </a:p>
        </p:txBody>
      </p:sp>
      <p:sp>
        <p:nvSpPr>
          <p:cNvPr id="15" name="Content Placeholder 8"/>
          <p:cNvSpPr>
            <a:spLocks noGrp="1"/>
          </p:cNvSpPr>
          <p:nvPr>
            <p:ph idx="16"/>
          </p:nvPr>
        </p:nvSpPr>
        <p:spPr>
          <a:xfrm>
            <a:off x="2281902" y="5029200"/>
            <a:ext cx="627735" cy="533400"/>
          </a:xfrm>
          <a:ln>
            <a:solidFill>
              <a:srgbClr val="AD0B1E"/>
            </a:solidFill>
          </a:ln>
        </p:spPr>
        <p:txBody>
          <a:bodyPr/>
          <a:lstStyle/>
          <a:p>
            <a:r>
              <a:rPr lang="en-US" altLang="en-US" sz="2800" b="1" dirty="0"/>
              <a:t>+y</a:t>
            </a:r>
            <a:endParaRPr lang="en-US" sz="2800" dirty="0"/>
          </a:p>
        </p:txBody>
      </p:sp>
      <p:sp>
        <p:nvSpPr>
          <p:cNvPr id="16" name="Content Placeholder 9"/>
          <p:cNvSpPr>
            <a:spLocks noGrp="1"/>
          </p:cNvSpPr>
          <p:nvPr>
            <p:ph idx="17"/>
          </p:nvPr>
        </p:nvSpPr>
        <p:spPr>
          <a:xfrm>
            <a:off x="3695612" y="5029200"/>
            <a:ext cx="627735" cy="533400"/>
          </a:xfrm>
          <a:ln>
            <a:noFill/>
          </a:ln>
        </p:spPr>
        <p:txBody>
          <a:bodyPr/>
          <a:lstStyle/>
          <a:p>
            <a:r>
              <a:rPr lang="en-US" altLang="en-US" sz="2800" b="1" dirty="0"/>
              <a:t>+z</a:t>
            </a:r>
            <a:endParaRPr lang="en-US" sz="2800" dirty="0"/>
          </a:p>
        </p:txBody>
      </p:sp>
      <p:sp>
        <p:nvSpPr>
          <p:cNvPr id="17" name="Content Placeholder 10"/>
          <p:cNvSpPr>
            <a:spLocks noGrp="1"/>
          </p:cNvSpPr>
          <p:nvPr>
            <p:ph idx="18"/>
          </p:nvPr>
        </p:nvSpPr>
        <p:spPr>
          <a:xfrm>
            <a:off x="914400" y="5715000"/>
            <a:ext cx="627735" cy="457200"/>
          </a:xfrm>
          <a:ln>
            <a:noFill/>
          </a:ln>
        </p:spPr>
        <p:txBody>
          <a:bodyPr/>
          <a:lstStyle/>
          <a:p>
            <a:r>
              <a:rPr lang="en-US" altLang="en-US" sz="2800" b="1" dirty="0"/>
              <a:t>−x</a:t>
            </a:r>
            <a:endParaRPr lang="en-US" sz="2800" dirty="0"/>
          </a:p>
        </p:txBody>
      </p:sp>
      <p:sp>
        <p:nvSpPr>
          <p:cNvPr id="18" name="Content Placeholder 11"/>
          <p:cNvSpPr>
            <a:spLocks noGrp="1"/>
          </p:cNvSpPr>
          <p:nvPr>
            <p:ph idx="19"/>
          </p:nvPr>
        </p:nvSpPr>
        <p:spPr>
          <a:xfrm>
            <a:off x="2295938" y="5715000"/>
            <a:ext cx="627735" cy="457200"/>
          </a:xfrm>
        </p:spPr>
        <p:txBody>
          <a:bodyPr/>
          <a:lstStyle/>
          <a:p>
            <a:r>
              <a:rPr lang="en-US" altLang="en-US" sz="2800" b="1" dirty="0"/>
              <a:t>−y</a:t>
            </a:r>
            <a:endParaRPr lang="en-US" sz="2800" dirty="0"/>
          </a:p>
        </p:txBody>
      </p:sp>
      <p:sp>
        <p:nvSpPr>
          <p:cNvPr id="19" name="Content Placeholder 12"/>
          <p:cNvSpPr>
            <a:spLocks noGrp="1"/>
          </p:cNvSpPr>
          <p:nvPr>
            <p:ph idx="20"/>
          </p:nvPr>
        </p:nvSpPr>
        <p:spPr>
          <a:xfrm>
            <a:off x="3695612" y="5715000"/>
            <a:ext cx="627735" cy="457200"/>
          </a:xfrm>
        </p:spPr>
        <p:txBody>
          <a:bodyPr/>
          <a:lstStyle/>
          <a:p>
            <a:r>
              <a:rPr lang="en-US" altLang="en-US" sz="2800" b="1" dirty="0"/>
              <a:t>−z</a:t>
            </a:r>
            <a:endParaRPr lang="en-US" sz="2800" dirty="0"/>
          </a:p>
        </p:txBody>
      </p:sp>
    </p:spTree>
    <p:extLst>
      <p:ext uri="{BB962C8B-B14F-4D97-AF65-F5344CB8AC3E}">
        <p14:creationId xmlns:p14="http://schemas.microsoft.com/office/powerpoint/2010/main" val="4145245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solidFill>
                  <a:srgbClr val="AD0B1E"/>
                </a:solidFill>
                <a:ea typeface="ＭＳ Ｐゴシック" pitchFamily="34" charset="-128"/>
              </a:rPr>
              <a:t>Kinetic Energy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6" name="Picture 15" descr="r'_i and v'_i represent the relative position and velocity of particle i relative to the center of mass of the obje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676400"/>
            <a:ext cx="2419798" cy="2189626"/>
          </a:xfrm>
          <a:prstGeom prst="rect">
            <a:avLst/>
          </a:prstGeom>
        </p:spPr>
      </p:pic>
      <p:sp>
        <p:nvSpPr>
          <p:cNvPr id="3" name="Content Placeholder 2"/>
          <p:cNvSpPr>
            <a:spLocks noGrp="1"/>
          </p:cNvSpPr>
          <p:nvPr>
            <p:ph idx="1"/>
          </p:nvPr>
        </p:nvSpPr>
        <p:spPr>
          <a:xfrm>
            <a:off x="3048000" y="1061224"/>
            <a:ext cx="5638800" cy="457200"/>
          </a:xfrm>
        </p:spPr>
        <p:txBody>
          <a:bodyPr/>
          <a:lstStyle/>
          <a:p>
            <a:pPr marL="292608" indent="-292608">
              <a:spcBef>
                <a:spcPts val="0"/>
              </a:spcBef>
              <a:spcAft>
                <a:spcPts val="0"/>
              </a:spcAft>
              <a:buFont typeface="Arial" panose="020B0604020202020204" pitchFamily="34" charset="0"/>
              <a:buChar char="•"/>
            </a:pPr>
            <a:r>
              <a:rPr lang="en-US" altLang="en-US" sz="2000" dirty="0"/>
              <a:t>Kinetic energy of particles forming rigid body,</a:t>
            </a:r>
          </a:p>
        </p:txBody>
      </p:sp>
      <p:graphicFrame>
        <p:nvGraphicFramePr>
          <p:cNvPr id="15" name="Object 2"/>
          <p:cNvGraphicFramePr>
            <a:graphicFrameLocks noChangeAspect="1"/>
          </p:cNvGraphicFramePr>
          <p:nvPr>
            <p:extLst>
              <p:ext uri="{D42A27DB-BD31-4B8C-83A1-F6EECF244321}">
                <p14:modId xmlns:p14="http://schemas.microsoft.com/office/powerpoint/2010/main" val="1953698857"/>
              </p:ext>
            </p:extLst>
          </p:nvPr>
        </p:nvGraphicFramePr>
        <p:xfrm>
          <a:off x="3657600" y="1663700"/>
          <a:ext cx="4394200" cy="2222500"/>
        </p:xfrm>
        <a:graphic>
          <a:graphicData uri="http://schemas.openxmlformats.org/presentationml/2006/ole">
            <mc:AlternateContent xmlns:mc="http://schemas.openxmlformats.org/markup-compatibility/2006">
              <mc:Choice xmlns:v="urn:schemas-microsoft-com:vml" Requires="v">
                <p:oleObj spid="_x0000_s145576" name="Equation" r:id="rId4" imgW="4394200" imgH="2222500" progId="Equation.DSMT4">
                  <p:embed/>
                </p:oleObj>
              </mc:Choice>
              <mc:Fallback>
                <p:oleObj name="Equation" r:id="rId4" imgW="4394200" imgH="2222500" progId="Equation.DSMT4">
                  <p:embed/>
                  <p:pic>
                    <p:nvPicPr>
                      <p:cNvPr id="1434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1663700"/>
                        <a:ext cx="4394200" cy="222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048000" y="4033024"/>
            <a:ext cx="5638800" cy="691376"/>
          </a:xfrm>
        </p:spPr>
        <p:txBody>
          <a:bodyPr/>
          <a:lstStyle/>
          <a:p>
            <a:pPr marL="292608" indent="-292608">
              <a:spcBef>
                <a:spcPts val="0"/>
              </a:spcBef>
              <a:spcAft>
                <a:spcPts val="0"/>
              </a:spcAft>
              <a:buFont typeface="Arial" panose="020B0604020202020204" pitchFamily="34" charset="0"/>
              <a:buChar char="•"/>
            </a:pPr>
            <a:r>
              <a:rPr lang="en-US" altLang="en-US" sz="2000" dirty="0"/>
              <a:t>If the axes correspond instantaneously with the principle axes,</a:t>
            </a:r>
          </a:p>
        </p:txBody>
      </p:sp>
      <p:graphicFrame>
        <p:nvGraphicFramePr>
          <p:cNvPr id="14" name="Object 3"/>
          <p:cNvGraphicFramePr>
            <a:graphicFrameLocks noChangeAspect="1"/>
          </p:cNvGraphicFramePr>
          <p:nvPr>
            <p:extLst>
              <p:ext uri="{D42A27DB-BD31-4B8C-83A1-F6EECF244321}">
                <p14:modId xmlns:p14="http://schemas.microsoft.com/office/powerpoint/2010/main" val="3144514214"/>
              </p:ext>
            </p:extLst>
          </p:nvPr>
        </p:nvGraphicFramePr>
        <p:xfrm>
          <a:off x="3862388" y="4953000"/>
          <a:ext cx="4025900" cy="457200"/>
        </p:xfrm>
        <a:graphic>
          <a:graphicData uri="http://schemas.openxmlformats.org/presentationml/2006/ole">
            <mc:AlternateContent xmlns:mc="http://schemas.openxmlformats.org/markup-compatibility/2006">
              <mc:Choice xmlns:v="urn:schemas-microsoft-com:vml" Requires="v">
                <p:oleObj spid="_x0000_s145577" name="Equation" r:id="rId6" imgW="4025900" imgH="457200" progId="Equation.DSMT4">
                  <p:embed/>
                </p:oleObj>
              </mc:Choice>
              <mc:Fallback>
                <p:oleObj name="Equation" r:id="rId6" imgW="4025900" imgH="457200" progId="Equation.DSMT4">
                  <p:embed/>
                  <p:pic>
                    <p:nvPicPr>
                      <p:cNvPr id="14346"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2388" y="4953000"/>
                        <a:ext cx="4025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048000" y="5562600"/>
            <a:ext cx="5638800" cy="990600"/>
          </a:xfrm>
        </p:spPr>
        <p:txBody>
          <a:bodyPr/>
          <a:lstStyle/>
          <a:p>
            <a:pPr marL="292608" indent="-292608">
              <a:spcBef>
                <a:spcPts val="0"/>
              </a:spcBef>
              <a:spcAft>
                <a:spcPts val="0"/>
              </a:spcAft>
              <a:buFont typeface="Arial" panose="020B0604020202020204" pitchFamily="34" charset="0"/>
              <a:buChar char="•"/>
            </a:pPr>
            <a:r>
              <a:rPr lang="en-US" altLang="en-US" sz="2000" dirty="0"/>
              <a:t>With these results, the principles of work and energy and conservation of energy may be applied to the three-dimensional motion of a rigid body.</a:t>
            </a:r>
          </a:p>
        </p:txBody>
      </p:sp>
    </p:spTree>
    <p:extLst>
      <p:ext uri="{BB962C8B-B14F-4D97-AF65-F5344CB8AC3E}">
        <p14:creationId xmlns:p14="http://schemas.microsoft.com/office/powerpoint/2010/main" val="3394966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solidFill>
                  <a:srgbClr val="AD0B1E"/>
                </a:solidFill>
                <a:ea typeface="ＭＳ Ｐゴシック" pitchFamily="34" charset="-128"/>
              </a:rPr>
              <a:t>Kinetic Energy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08244"/>
            <a:ext cx="2573327" cy="2296956"/>
          </a:xfrm>
          <a:prstGeom prst="rect">
            <a:avLst/>
          </a:prstGeom>
        </p:spPr>
      </p:pic>
      <p:sp>
        <p:nvSpPr>
          <p:cNvPr id="3" name="Content Placeholder 2"/>
          <p:cNvSpPr>
            <a:spLocks noGrp="1"/>
          </p:cNvSpPr>
          <p:nvPr>
            <p:ph idx="1"/>
          </p:nvPr>
        </p:nvSpPr>
        <p:spPr>
          <a:xfrm>
            <a:off x="3200400" y="1066800"/>
            <a:ext cx="5486400" cy="457200"/>
          </a:xfrm>
        </p:spPr>
        <p:txBody>
          <a:bodyPr/>
          <a:lstStyle/>
          <a:p>
            <a:pPr marL="292608" indent="-292608">
              <a:spcBef>
                <a:spcPts val="0"/>
              </a:spcBef>
              <a:spcAft>
                <a:spcPts val="0"/>
              </a:spcAft>
              <a:buFont typeface="Arial" panose="020B0604020202020204" pitchFamily="34" charset="0"/>
              <a:buChar char="•"/>
            </a:pPr>
            <a:r>
              <a:rPr lang="en-US" altLang="en-US" sz="2000" dirty="0"/>
              <a:t>Kinetic energy of a rigid body with a fixed point,</a:t>
            </a:r>
          </a:p>
        </p:txBody>
      </p:sp>
      <p:graphicFrame>
        <p:nvGraphicFramePr>
          <p:cNvPr id="14" name="Object 3"/>
          <p:cNvGraphicFramePr>
            <a:graphicFrameLocks noChangeAspect="1"/>
          </p:cNvGraphicFramePr>
          <p:nvPr>
            <p:extLst>
              <p:ext uri="{D42A27DB-BD31-4B8C-83A1-F6EECF244321}">
                <p14:modId xmlns:p14="http://schemas.microsoft.com/office/powerpoint/2010/main" val="2496434637"/>
              </p:ext>
            </p:extLst>
          </p:nvPr>
        </p:nvGraphicFramePr>
        <p:xfrm>
          <a:off x="3886200" y="1600200"/>
          <a:ext cx="4470400" cy="889000"/>
        </p:xfrm>
        <a:graphic>
          <a:graphicData uri="http://schemas.openxmlformats.org/presentationml/2006/ole">
            <mc:AlternateContent xmlns:mc="http://schemas.openxmlformats.org/markup-compatibility/2006">
              <mc:Choice xmlns:v="urn:schemas-microsoft-com:vml" Requires="v">
                <p:oleObj spid="_x0000_s146648" name="Equation" r:id="rId4" imgW="4470400" imgH="889000" progId="Equation.DSMT4">
                  <p:embed/>
                </p:oleObj>
              </mc:Choice>
              <mc:Fallback>
                <p:oleObj name="Equation" r:id="rId4" imgW="4470400" imgH="889000" progId="Equation.DSMT4">
                  <p:embed/>
                  <p:pic>
                    <p:nvPicPr>
                      <p:cNvPr id="1537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1600200"/>
                        <a:ext cx="44704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200400" y="2743200"/>
            <a:ext cx="5486400" cy="762000"/>
          </a:xfrm>
        </p:spPr>
        <p:txBody>
          <a:bodyPr/>
          <a:lstStyle/>
          <a:p>
            <a:pPr marL="292608" indent="-292608">
              <a:spcBef>
                <a:spcPts val="0"/>
              </a:spcBef>
              <a:spcAft>
                <a:spcPts val="0"/>
              </a:spcAft>
              <a:buFont typeface="Arial" panose="020B0604020202020204" pitchFamily="34" charset="0"/>
              <a:buChar char="•"/>
            </a:pPr>
            <a:r>
              <a:rPr lang="en-US" altLang="en-US" sz="2000" dirty="0"/>
              <a:t>If the axes </a:t>
            </a:r>
            <a:r>
              <a:rPr lang="en-US" altLang="en-US" sz="2000" i="1" dirty="0"/>
              <a:t>Oxyz</a:t>
            </a:r>
            <a:r>
              <a:rPr lang="en-US" altLang="en-US" sz="2000" dirty="0"/>
              <a:t> correspond instantaneously with the principle axes</a:t>
            </a:r>
          </a:p>
        </p:txBody>
      </p:sp>
      <p:graphicFrame>
        <p:nvGraphicFramePr>
          <p:cNvPr id="15" name="Object 2"/>
          <p:cNvGraphicFramePr>
            <a:graphicFrameLocks noChangeAspect="1"/>
          </p:cNvGraphicFramePr>
          <p:nvPr>
            <p:extLst>
              <p:ext uri="{D42A27DB-BD31-4B8C-83A1-F6EECF244321}">
                <p14:modId xmlns:p14="http://schemas.microsoft.com/office/powerpoint/2010/main" val="3225985574"/>
              </p:ext>
            </p:extLst>
          </p:nvPr>
        </p:nvGraphicFramePr>
        <p:xfrm>
          <a:off x="4064000" y="3581400"/>
          <a:ext cx="3175000" cy="457200"/>
        </p:xfrm>
        <a:graphic>
          <a:graphicData uri="http://schemas.openxmlformats.org/presentationml/2006/ole">
            <mc:AlternateContent xmlns:mc="http://schemas.openxmlformats.org/markup-compatibility/2006">
              <mc:Choice xmlns:v="urn:schemas-microsoft-com:vml" Requires="v">
                <p:oleObj spid="_x0000_s146649" name="Equation" r:id="rId6" imgW="3175000" imgH="457200" progId="Equation.3">
                  <p:embed/>
                </p:oleObj>
              </mc:Choice>
              <mc:Fallback>
                <p:oleObj name="Equation" r:id="rId6" imgW="3175000" imgH="457200" progId="Equation.3">
                  <p:embed/>
                  <p:pic>
                    <p:nvPicPr>
                      <p:cNvPr id="15368"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4000" y="3581400"/>
                        <a:ext cx="317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885224790"/>
              </p:ext>
            </p:extLst>
          </p:nvPr>
        </p:nvGraphicFramePr>
        <p:xfrm>
          <a:off x="5410200" y="3124200"/>
          <a:ext cx="777233" cy="327256"/>
        </p:xfrm>
        <a:graphic>
          <a:graphicData uri="http://schemas.openxmlformats.org/presentationml/2006/ole">
            <mc:AlternateContent xmlns:mc="http://schemas.openxmlformats.org/markup-compatibility/2006">
              <mc:Choice xmlns:v="urn:schemas-microsoft-com:vml" Requires="v">
                <p:oleObj spid="_x0000_s146650" name="Equation" r:id="rId8" imgW="482400" imgH="203040" progId="Equation.DSMT4">
                  <p:embed/>
                </p:oleObj>
              </mc:Choice>
              <mc:Fallback>
                <p:oleObj name="Equation" r:id="rId8" imgW="482400" imgH="203040" progId="Equation.DSMT4">
                  <p:embed/>
                  <p:pic>
                    <p:nvPicPr>
                      <p:cNvPr id="0" name=""/>
                      <p:cNvPicPr/>
                      <p:nvPr/>
                    </p:nvPicPr>
                    <p:blipFill>
                      <a:blip r:embed="rId9"/>
                      <a:stretch>
                        <a:fillRect/>
                      </a:stretch>
                    </p:blipFill>
                    <p:spPr>
                      <a:xfrm>
                        <a:off x="5410200" y="3124200"/>
                        <a:ext cx="777233" cy="327256"/>
                      </a:xfrm>
                      <a:prstGeom prst="rect">
                        <a:avLst/>
                      </a:prstGeom>
                    </p:spPr>
                  </p:pic>
                </p:oleObj>
              </mc:Fallback>
            </mc:AlternateContent>
          </a:graphicData>
        </a:graphic>
      </p:graphicFrame>
    </p:spTree>
    <p:extLst>
      <p:ext uri="{BB962C8B-B14F-4D97-AF65-F5344CB8AC3E}">
        <p14:creationId xmlns:p14="http://schemas.microsoft.com/office/powerpoint/2010/main" val="2142171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Question </a:t>
            </a:r>
            <a:r>
              <a:rPr lang="en-US" altLang="en-US" sz="1000" b="1" dirty="0">
                <a:solidFill>
                  <a:srgbClr val="AD0B1E"/>
                </a:solidFill>
                <a:ea typeface="ＭＳ Ｐゴシック" pitchFamily="34" charset="-128"/>
              </a:rPr>
              <a:t>5</a:t>
            </a:r>
            <a:endParaRPr lang="en-US" sz="1000" b="1" dirty="0">
              <a:solidFill>
                <a:srgbClr val="AD0B1E"/>
              </a:solidFill>
            </a:endParaRPr>
          </a:p>
        </p:txBody>
      </p:sp>
      <p:pic>
        <p:nvPicPr>
          <p:cNvPr id="19" name="Picture 18" descr="A 150-mm radius disk rotates about point C about an axis parallel to the Z axis. Point C is at the end of arm ABC, which rotates about the origin about the y axis.Point C is displaced from the origin by 450 mm in the x direction and 225 mm in the y direc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641" y="1430955"/>
            <a:ext cx="4042959" cy="2923573"/>
          </a:xfrm>
          <a:prstGeom prst="rect">
            <a:avLst/>
          </a:prstGeom>
        </p:spPr>
      </p:pic>
      <p:sp>
        <p:nvSpPr>
          <p:cNvPr id="3" name="Content Placeholder 2"/>
          <p:cNvSpPr>
            <a:spLocks noGrp="1"/>
          </p:cNvSpPr>
          <p:nvPr>
            <p:ph idx="1"/>
          </p:nvPr>
        </p:nvSpPr>
        <p:spPr>
          <a:xfrm>
            <a:off x="457200" y="1152525"/>
            <a:ext cx="3886200" cy="3419475"/>
          </a:xfrm>
        </p:spPr>
        <p:txBody>
          <a:bodyPr/>
          <a:lstStyle/>
          <a:p>
            <a:r>
              <a:rPr lang="en-US" altLang="en-US" b="1" dirty="0">
                <a:solidFill>
                  <a:srgbClr val="AD0B1E"/>
                </a:solidFill>
              </a:rPr>
              <a:t>At the instant shown, the disk shown rotates with an angular velocity </a:t>
            </a:r>
            <a:r>
              <a:rPr lang="en-US" altLang="en-US" b="1" i="1" dirty="0">
                <a:solidFill>
                  <a:srgbClr val="AD0B1E"/>
                </a:solidFill>
              </a:rPr>
              <a:t>ω</a:t>
            </a:r>
            <a:r>
              <a:rPr lang="en-US" altLang="en-US" b="1" baseline="-25000" dirty="0">
                <a:solidFill>
                  <a:srgbClr val="AD0B1E"/>
                </a:solidFill>
              </a:rPr>
              <a:t>2</a:t>
            </a:r>
            <a:r>
              <a:rPr lang="en-US" altLang="en-US" b="1" dirty="0">
                <a:solidFill>
                  <a:srgbClr val="AD0B1E"/>
                </a:solidFill>
              </a:rPr>
              <a:t> with respect to arm ABC, which rotates around the y axis as shown (</a:t>
            </a:r>
            <a:r>
              <a:rPr lang="en-US" altLang="en-US" b="1" i="1" dirty="0">
                <a:solidFill>
                  <a:srgbClr val="AD0B1E"/>
                </a:solidFill>
              </a:rPr>
              <a:t>ω</a:t>
            </a:r>
            <a:r>
              <a:rPr lang="en-US" altLang="en-US" b="1" baseline="-25000" dirty="0">
                <a:solidFill>
                  <a:srgbClr val="AD0B1E"/>
                </a:solidFill>
              </a:rPr>
              <a:t>1</a:t>
            </a:r>
            <a:r>
              <a:rPr lang="en-US" altLang="en-US" b="1" dirty="0">
                <a:solidFill>
                  <a:srgbClr val="AD0B1E"/>
                </a:solidFill>
              </a:rPr>
              <a:t>). What terms will contribute to the kinetic energy of the disk (choose all that are correct)?</a:t>
            </a:r>
            <a:endParaRPr lang="en-US" dirty="0">
              <a:solidFill>
                <a:srgbClr val="AD0B1E"/>
              </a:solidFill>
            </a:endParaRPr>
          </a:p>
        </p:txBody>
      </p:sp>
      <p:graphicFrame>
        <p:nvGraphicFramePr>
          <p:cNvPr id="16" name="Object 11"/>
          <p:cNvGraphicFramePr>
            <a:graphicFrameLocks noChangeAspect="1"/>
          </p:cNvGraphicFramePr>
          <p:nvPr>
            <p:extLst>
              <p:ext uri="{D42A27DB-BD31-4B8C-83A1-F6EECF244321}">
                <p14:modId xmlns:p14="http://schemas.microsoft.com/office/powerpoint/2010/main" val="1470628813"/>
              </p:ext>
            </p:extLst>
          </p:nvPr>
        </p:nvGraphicFramePr>
        <p:xfrm>
          <a:off x="982663" y="4781550"/>
          <a:ext cx="719137" cy="633413"/>
        </p:xfrm>
        <a:graphic>
          <a:graphicData uri="http://schemas.openxmlformats.org/presentationml/2006/ole">
            <mc:AlternateContent xmlns:mc="http://schemas.openxmlformats.org/markup-compatibility/2006">
              <mc:Choice xmlns:v="urn:schemas-microsoft-com:vml" Requires="v">
                <p:oleObj spid="_x0000_s147878" name="Equation" r:id="rId4" imgW="406048" imgH="355292" progId="Equation.DSMT4">
                  <p:embed/>
                </p:oleObj>
              </mc:Choice>
              <mc:Fallback>
                <p:oleObj name="Equation" r:id="rId4" imgW="406048" imgH="355292" progId="Equation.DSMT4">
                  <p:embed/>
                  <p:pic>
                    <p:nvPicPr>
                      <p:cNvPr id="16393"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663" y="4781550"/>
                        <a:ext cx="719137"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4"/>
          <p:cNvGraphicFramePr>
            <a:graphicFrameLocks noChangeAspect="1"/>
          </p:cNvGraphicFramePr>
          <p:nvPr>
            <p:extLst>
              <p:ext uri="{D42A27DB-BD31-4B8C-83A1-F6EECF244321}">
                <p14:modId xmlns:p14="http://schemas.microsoft.com/office/powerpoint/2010/main" val="2894252841"/>
              </p:ext>
            </p:extLst>
          </p:nvPr>
        </p:nvGraphicFramePr>
        <p:xfrm>
          <a:off x="2616200" y="4781550"/>
          <a:ext cx="719138" cy="633413"/>
        </p:xfrm>
        <a:graphic>
          <a:graphicData uri="http://schemas.openxmlformats.org/presentationml/2006/ole">
            <mc:AlternateContent xmlns:mc="http://schemas.openxmlformats.org/markup-compatibility/2006">
              <mc:Choice xmlns:v="urn:schemas-microsoft-com:vml" Requires="v">
                <p:oleObj spid="_x0000_s147879" name="Equation" r:id="rId6" imgW="406048" imgH="355292" progId="Equation.DSMT4">
                  <p:embed/>
                </p:oleObj>
              </mc:Choice>
              <mc:Fallback>
                <p:oleObj name="Equation" r:id="rId6" imgW="406048" imgH="355292" progId="Equation.DSMT4">
                  <p:embed/>
                  <p:pic>
                    <p:nvPicPr>
                      <p:cNvPr id="16395"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6200" y="4781550"/>
                        <a:ext cx="719138"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8"/>
          <p:cNvGraphicFramePr>
            <a:graphicFrameLocks noChangeAspect="1"/>
          </p:cNvGraphicFramePr>
          <p:nvPr>
            <p:extLst>
              <p:ext uri="{D42A27DB-BD31-4B8C-83A1-F6EECF244321}">
                <p14:modId xmlns:p14="http://schemas.microsoft.com/office/powerpoint/2010/main" val="3092220623"/>
              </p:ext>
            </p:extLst>
          </p:nvPr>
        </p:nvGraphicFramePr>
        <p:xfrm>
          <a:off x="4643438" y="4781550"/>
          <a:ext cx="719137" cy="633413"/>
        </p:xfrm>
        <a:graphic>
          <a:graphicData uri="http://schemas.openxmlformats.org/presentationml/2006/ole">
            <mc:AlternateContent xmlns:mc="http://schemas.openxmlformats.org/markup-compatibility/2006">
              <mc:Choice xmlns:v="urn:schemas-microsoft-com:vml" Requires="v">
                <p:oleObj spid="_x0000_s147880" name="Equation" r:id="rId8" imgW="406048" imgH="355292" progId="Equation.DSMT4">
                  <p:embed/>
                </p:oleObj>
              </mc:Choice>
              <mc:Fallback>
                <p:oleObj name="Equation" r:id="rId8" imgW="406048" imgH="355292" progId="Equation.DSMT4">
                  <p:embed/>
                  <p:pic>
                    <p:nvPicPr>
                      <p:cNvPr id="16392"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3438" y="4781550"/>
                        <a:ext cx="719137"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6"/>
          <p:cNvGraphicFramePr>
            <a:graphicFrameLocks noChangeAspect="1"/>
          </p:cNvGraphicFramePr>
          <p:nvPr/>
        </p:nvGraphicFramePr>
        <p:xfrm>
          <a:off x="2671763" y="5786438"/>
          <a:ext cx="719137" cy="633412"/>
        </p:xfrm>
        <a:graphic>
          <a:graphicData uri="http://schemas.openxmlformats.org/presentationml/2006/ole">
            <mc:AlternateContent xmlns:mc="http://schemas.openxmlformats.org/markup-compatibility/2006">
              <mc:Choice xmlns:v="urn:schemas-microsoft-com:vml" Requires="v">
                <p:oleObj spid="_x0000_s147881" name="Equation" r:id="rId10" imgW="406048" imgH="355292" progId="Equation.DSMT4">
                  <p:embed/>
                </p:oleObj>
              </mc:Choice>
              <mc:Fallback>
                <p:oleObj name="Equation" r:id="rId10" imgW="406048" imgH="355292" progId="Equation.DSMT4">
                  <p:embed/>
                  <p:pic>
                    <p:nvPicPr>
                      <p:cNvPr id="1639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71763" y="5786438"/>
                        <a:ext cx="719137"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3"/>
          <p:cNvGraphicFramePr>
            <a:graphicFrameLocks noChangeAspect="1"/>
          </p:cNvGraphicFramePr>
          <p:nvPr/>
        </p:nvGraphicFramePr>
        <p:xfrm>
          <a:off x="4572000" y="5786438"/>
          <a:ext cx="896938" cy="633412"/>
        </p:xfrm>
        <a:graphic>
          <a:graphicData uri="http://schemas.openxmlformats.org/presentationml/2006/ole">
            <mc:AlternateContent xmlns:mc="http://schemas.openxmlformats.org/markup-compatibility/2006">
              <mc:Choice xmlns:v="urn:schemas-microsoft-com:vml" Requires="v">
                <p:oleObj spid="_x0000_s147882" name="Equation" r:id="rId12" imgW="507780" imgH="355446" progId="Equation.DSMT4">
                  <p:embed/>
                </p:oleObj>
              </mc:Choice>
              <mc:Fallback>
                <p:oleObj name="Equation" r:id="rId12" imgW="507780" imgH="355446" progId="Equation.DSMT4">
                  <p:embed/>
                  <p:pic>
                    <p:nvPicPr>
                      <p:cNvPr id="16394"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72000" y="5786438"/>
                        <a:ext cx="896938"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32798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Question </a:t>
            </a:r>
            <a:r>
              <a:rPr lang="en-US" altLang="en-US" sz="1000" b="1" dirty="0">
                <a:solidFill>
                  <a:srgbClr val="AD0B1E"/>
                </a:solidFill>
                <a:ea typeface="ＭＳ Ｐゴシック" pitchFamily="34" charset="-128"/>
              </a:rPr>
              <a:t>6</a:t>
            </a:r>
            <a:endParaRPr lang="en-US" sz="1000" b="1" dirty="0">
              <a:solidFill>
                <a:srgbClr val="AD0B1E"/>
              </a:solidFill>
            </a:endParaRPr>
          </a:p>
        </p:txBody>
      </p:sp>
      <p:pic>
        <p:nvPicPr>
          <p:cNvPr id="19" name="Picture 18" descr="A 150-mm radius disk rotates about point C about an axis parallel to the Z axis. Point C is at the end of arm ABC, which rotates about the origin about the y axis.Point C is displaced from the origin by 450 mm in the x direction and 225 mm in the y direc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641" y="1430955"/>
            <a:ext cx="4042959" cy="2923573"/>
          </a:xfrm>
          <a:prstGeom prst="rect">
            <a:avLst/>
          </a:prstGeom>
        </p:spPr>
      </p:pic>
      <p:sp>
        <p:nvSpPr>
          <p:cNvPr id="3" name="Content Placeholder 2"/>
          <p:cNvSpPr>
            <a:spLocks noGrp="1"/>
          </p:cNvSpPr>
          <p:nvPr>
            <p:ph idx="1"/>
          </p:nvPr>
        </p:nvSpPr>
        <p:spPr>
          <a:xfrm>
            <a:off x="457200" y="1152525"/>
            <a:ext cx="3886200" cy="3419475"/>
          </a:xfrm>
        </p:spPr>
        <p:txBody>
          <a:bodyPr/>
          <a:lstStyle/>
          <a:p>
            <a:r>
              <a:rPr lang="en-US" altLang="en-US" b="1" dirty="0">
                <a:solidFill>
                  <a:srgbClr val="AD0B1E"/>
                </a:solidFill>
              </a:rPr>
              <a:t>At the instant shown, the disk shown rotates with an angular velocity </a:t>
            </a:r>
            <a:r>
              <a:rPr lang="en-US" altLang="en-US" b="1" i="1" dirty="0">
                <a:solidFill>
                  <a:srgbClr val="AD0B1E"/>
                </a:solidFill>
              </a:rPr>
              <a:t>ω</a:t>
            </a:r>
            <a:r>
              <a:rPr lang="en-US" altLang="en-US" b="1" baseline="-25000" dirty="0">
                <a:solidFill>
                  <a:srgbClr val="AD0B1E"/>
                </a:solidFill>
              </a:rPr>
              <a:t>2</a:t>
            </a:r>
            <a:r>
              <a:rPr lang="en-US" altLang="en-US" b="1" dirty="0">
                <a:solidFill>
                  <a:srgbClr val="AD0B1E"/>
                </a:solidFill>
              </a:rPr>
              <a:t> with respect to arm ABC, which rotates around the y axis as shown (</a:t>
            </a:r>
            <a:r>
              <a:rPr lang="en-US" altLang="en-US" b="1" i="1" dirty="0">
                <a:solidFill>
                  <a:srgbClr val="AD0B1E"/>
                </a:solidFill>
              </a:rPr>
              <a:t>ω</a:t>
            </a:r>
            <a:r>
              <a:rPr lang="en-US" altLang="en-US" b="1" baseline="-25000" dirty="0">
                <a:solidFill>
                  <a:srgbClr val="AD0B1E"/>
                </a:solidFill>
              </a:rPr>
              <a:t>1</a:t>
            </a:r>
            <a:r>
              <a:rPr lang="en-US" altLang="en-US" b="1" dirty="0">
                <a:solidFill>
                  <a:srgbClr val="AD0B1E"/>
                </a:solidFill>
              </a:rPr>
              <a:t>). What terms will contribute to the kinetic energy of the disk (choose all that are correct)?</a:t>
            </a:r>
            <a:endParaRPr lang="en-US" dirty="0">
              <a:solidFill>
                <a:srgbClr val="AD0B1E"/>
              </a:solidFill>
            </a:endParaRPr>
          </a:p>
        </p:txBody>
      </p:sp>
      <p:graphicFrame>
        <p:nvGraphicFramePr>
          <p:cNvPr id="16" name="Object 11"/>
          <p:cNvGraphicFramePr>
            <a:graphicFrameLocks noChangeAspect="1"/>
          </p:cNvGraphicFramePr>
          <p:nvPr>
            <p:extLst>
              <p:ext uri="{D42A27DB-BD31-4B8C-83A1-F6EECF244321}">
                <p14:modId xmlns:p14="http://schemas.microsoft.com/office/powerpoint/2010/main" val="2118500169"/>
              </p:ext>
            </p:extLst>
          </p:nvPr>
        </p:nvGraphicFramePr>
        <p:xfrm>
          <a:off x="982663" y="4781550"/>
          <a:ext cx="719137" cy="633413"/>
        </p:xfrm>
        <a:graphic>
          <a:graphicData uri="http://schemas.openxmlformats.org/presentationml/2006/ole">
            <mc:AlternateContent xmlns:mc="http://schemas.openxmlformats.org/markup-compatibility/2006">
              <mc:Choice xmlns:v="urn:schemas-microsoft-com:vml" Requires="v">
                <p:oleObj spid="_x0000_s148902" name="Equation" r:id="rId4" imgW="406048" imgH="355292" progId="Equation.DSMT4">
                  <p:embed/>
                </p:oleObj>
              </mc:Choice>
              <mc:Fallback>
                <p:oleObj name="Equation" r:id="rId4" imgW="406048" imgH="355292" progId="Equation.DSMT4">
                  <p:embed/>
                  <p:pic>
                    <p:nvPicPr>
                      <p:cNvPr id="16"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663" y="4781550"/>
                        <a:ext cx="719137"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4"/>
          <p:cNvGraphicFramePr>
            <a:graphicFrameLocks noChangeAspect="1"/>
          </p:cNvGraphicFramePr>
          <p:nvPr>
            <p:extLst>
              <p:ext uri="{D42A27DB-BD31-4B8C-83A1-F6EECF244321}">
                <p14:modId xmlns:p14="http://schemas.microsoft.com/office/powerpoint/2010/main" val="3703385711"/>
              </p:ext>
            </p:extLst>
          </p:nvPr>
        </p:nvGraphicFramePr>
        <p:xfrm>
          <a:off x="2616200" y="4781550"/>
          <a:ext cx="719138" cy="633413"/>
        </p:xfrm>
        <a:graphic>
          <a:graphicData uri="http://schemas.openxmlformats.org/presentationml/2006/ole">
            <mc:AlternateContent xmlns:mc="http://schemas.openxmlformats.org/markup-compatibility/2006">
              <mc:Choice xmlns:v="urn:schemas-microsoft-com:vml" Requires="v">
                <p:oleObj spid="_x0000_s148903" name="Equation" r:id="rId6" imgW="406048" imgH="355292" progId="Equation.DSMT4">
                  <p:embed/>
                </p:oleObj>
              </mc:Choice>
              <mc:Fallback>
                <p:oleObj name="Equation" r:id="rId6" imgW="406048" imgH="355292" progId="Equation.DSMT4">
                  <p:embed/>
                  <p:pic>
                    <p:nvPicPr>
                      <p:cNvPr id="18"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6200" y="4781550"/>
                        <a:ext cx="719138"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8"/>
          <p:cNvGraphicFramePr>
            <a:graphicFrameLocks noChangeAspect="1"/>
          </p:cNvGraphicFramePr>
          <p:nvPr>
            <p:extLst>
              <p:ext uri="{D42A27DB-BD31-4B8C-83A1-F6EECF244321}">
                <p14:modId xmlns:p14="http://schemas.microsoft.com/office/powerpoint/2010/main" val="4088073695"/>
              </p:ext>
            </p:extLst>
          </p:nvPr>
        </p:nvGraphicFramePr>
        <p:xfrm>
          <a:off x="4643438" y="4781550"/>
          <a:ext cx="719137" cy="633413"/>
        </p:xfrm>
        <a:graphic>
          <a:graphicData uri="http://schemas.openxmlformats.org/presentationml/2006/ole">
            <mc:AlternateContent xmlns:mc="http://schemas.openxmlformats.org/markup-compatibility/2006">
              <mc:Choice xmlns:v="urn:schemas-microsoft-com:vml" Requires="v">
                <p:oleObj spid="_x0000_s148904" name="Equation" r:id="rId8" imgW="406048" imgH="355292" progId="Equation.DSMT4">
                  <p:embed/>
                </p:oleObj>
              </mc:Choice>
              <mc:Fallback>
                <p:oleObj name="Equation" r:id="rId8" imgW="406048" imgH="355292" progId="Equation.DSMT4">
                  <p:embed/>
                  <p:pic>
                    <p:nvPicPr>
                      <p:cNvPr id="15"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3438" y="4781550"/>
                        <a:ext cx="719137" cy="633413"/>
                      </a:xfrm>
                      <a:prstGeom prst="rect">
                        <a:avLst/>
                      </a:prstGeom>
                      <a:noFill/>
                      <a:ln>
                        <a:solidFill>
                          <a:srgbClr val="AD0B1E"/>
                        </a:solidFill>
                      </a:ln>
                    </p:spPr>
                  </p:pic>
                </p:oleObj>
              </mc:Fallback>
            </mc:AlternateContent>
          </a:graphicData>
        </a:graphic>
      </p:graphicFrame>
      <p:graphicFrame>
        <p:nvGraphicFramePr>
          <p:cNvPr id="14" name="Object 6"/>
          <p:cNvGraphicFramePr>
            <a:graphicFrameLocks noChangeAspect="1"/>
          </p:cNvGraphicFramePr>
          <p:nvPr>
            <p:extLst>
              <p:ext uri="{D42A27DB-BD31-4B8C-83A1-F6EECF244321}">
                <p14:modId xmlns:p14="http://schemas.microsoft.com/office/powerpoint/2010/main" val="133031221"/>
              </p:ext>
            </p:extLst>
          </p:nvPr>
        </p:nvGraphicFramePr>
        <p:xfrm>
          <a:off x="2671763" y="5786438"/>
          <a:ext cx="719137" cy="633412"/>
        </p:xfrm>
        <a:graphic>
          <a:graphicData uri="http://schemas.openxmlformats.org/presentationml/2006/ole">
            <mc:AlternateContent xmlns:mc="http://schemas.openxmlformats.org/markup-compatibility/2006">
              <mc:Choice xmlns:v="urn:schemas-microsoft-com:vml" Requires="v">
                <p:oleObj spid="_x0000_s148905" name="Equation" r:id="rId10" imgW="406048" imgH="355292" progId="Equation.DSMT4">
                  <p:embed/>
                </p:oleObj>
              </mc:Choice>
              <mc:Fallback>
                <p:oleObj name="Equation" r:id="rId10" imgW="406048" imgH="355292" progId="Equation.DSMT4">
                  <p:embed/>
                  <p:pic>
                    <p:nvPicPr>
                      <p:cNvPr id="14"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71763" y="5786438"/>
                        <a:ext cx="719137" cy="633412"/>
                      </a:xfrm>
                      <a:prstGeom prst="rect">
                        <a:avLst/>
                      </a:prstGeom>
                      <a:noFill/>
                      <a:ln>
                        <a:solidFill>
                          <a:srgbClr val="AD0B1E"/>
                        </a:solidFill>
                      </a:ln>
                    </p:spPr>
                  </p:pic>
                </p:oleObj>
              </mc:Fallback>
            </mc:AlternateContent>
          </a:graphicData>
        </a:graphic>
      </p:graphicFrame>
      <p:graphicFrame>
        <p:nvGraphicFramePr>
          <p:cNvPr id="17" name="Object 13"/>
          <p:cNvGraphicFramePr>
            <a:graphicFrameLocks noChangeAspect="1"/>
          </p:cNvGraphicFramePr>
          <p:nvPr>
            <p:extLst>
              <p:ext uri="{D42A27DB-BD31-4B8C-83A1-F6EECF244321}">
                <p14:modId xmlns:p14="http://schemas.microsoft.com/office/powerpoint/2010/main" val="1225421912"/>
              </p:ext>
            </p:extLst>
          </p:nvPr>
        </p:nvGraphicFramePr>
        <p:xfrm>
          <a:off x="4572000" y="5786438"/>
          <a:ext cx="896938" cy="633412"/>
        </p:xfrm>
        <a:graphic>
          <a:graphicData uri="http://schemas.openxmlformats.org/presentationml/2006/ole">
            <mc:AlternateContent xmlns:mc="http://schemas.openxmlformats.org/markup-compatibility/2006">
              <mc:Choice xmlns:v="urn:schemas-microsoft-com:vml" Requires="v">
                <p:oleObj spid="_x0000_s148906" name="Equation" r:id="rId12" imgW="507780" imgH="355446" progId="Equation.DSMT4">
                  <p:embed/>
                </p:oleObj>
              </mc:Choice>
              <mc:Fallback>
                <p:oleObj name="Equation" r:id="rId12" imgW="507780" imgH="355446" progId="Equation.DSMT4">
                  <p:embed/>
                  <p:pic>
                    <p:nvPicPr>
                      <p:cNvPr id="17"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72000" y="5786438"/>
                        <a:ext cx="896938" cy="633412"/>
                      </a:xfrm>
                      <a:prstGeom prst="rect">
                        <a:avLst/>
                      </a:prstGeom>
                      <a:noFill/>
                      <a:ln>
                        <a:solidFill>
                          <a:srgbClr val="AD0B1E"/>
                        </a:solidFill>
                      </a:ln>
                    </p:spPr>
                  </p:pic>
                </p:oleObj>
              </mc:Fallback>
            </mc:AlternateContent>
          </a:graphicData>
        </a:graphic>
      </p:graphicFrame>
    </p:spTree>
    <p:extLst>
      <p:ext uri="{BB962C8B-B14F-4D97-AF65-F5344CB8AC3E}">
        <p14:creationId xmlns:p14="http://schemas.microsoft.com/office/powerpoint/2010/main" val="3712600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18.1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4" name="Picture 13" descr="The plate has width a in the x direction and height b in the y direction. It is suspended from the ceiling by wires attached to the two top corners, A and B. The impact is on the bottom left corner of the plate, point 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1143000"/>
            <a:ext cx="3197303" cy="2609916"/>
          </a:xfrm>
          <a:prstGeom prst="rect">
            <a:avLst/>
          </a:prstGeom>
        </p:spPr>
      </p:pic>
      <p:sp>
        <p:nvSpPr>
          <p:cNvPr id="3" name="Content Placeholder 2"/>
          <p:cNvSpPr>
            <a:spLocks noGrp="1"/>
          </p:cNvSpPr>
          <p:nvPr>
            <p:ph idx="1"/>
          </p:nvPr>
        </p:nvSpPr>
        <p:spPr>
          <a:xfrm>
            <a:off x="457200" y="3886200"/>
            <a:ext cx="3810000" cy="2667000"/>
          </a:xfrm>
        </p:spPr>
        <p:txBody>
          <a:bodyPr/>
          <a:lstStyle/>
          <a:p>
            <a:r>
              <a:rPr lang="en-US" altLang="en-US" sz="2000" dirty="0"/>
              <a:t>Rectangular plate of mass </a:t>
            </a:r>
            <a:r>
              <a:rPr lang="en-US" altLang="en-US" sz="2000" i="1" dirty="0"/>
              <a:t>m</a:t>
            </a:r>
            <a:r>
              <a:rPr lang="en-US" altLang="en-US" sz="2000" dirty="0"/>
              <a:t> that is suspended from two wires is hit at </a:t>
            </a:r>
            <a:r>
              <a:rPr lang="en-US" altLang="en-US" sz="2000" i="1" dirty="0"/>
              <a:t>D</a:t>
            </a:r>
            <a:r>
              <a:rPr lang="en-US" altLang="en-US" sz="2000" dirty="0"/>
              <a:t> in a direction perpendicular to the plate.</a:t>
            </a:r>
          </a:p>
          <a:p>
            <a:r>
              <a:rPr lang="en-US" altLang="en-US" sz="2000" dirty="0"/>
              <a:t>Immediately after the impact, determine </a:t>
            </a:r>
            <a:r>
              <a:rPr lang="en-US" altLang="en-US" sz="2000" i="1" dirty="0"/>
              <a:t>a</a:t>
            </a:r>
            <a:r>
              <a:rPr lang="en-US" altLang="en-US" sz="2000" dirty="0"/>
              <a:t>) the velocity of the mass center </a:t>
            </a:r>
            <a:r>
              <a:rPr lang="en-US" altLang="en-US" sz="2000" i="1" dirty="0"/>
              <a:t>G</a:t>
            </a:r>
            <a:r>
              <a:rPr lang="en-US" altLang="en-US" sz="2000" dirty="0"/>
              <a:t>, and </a:t>
            </a:r>
            <a:r>
              <a:rPr lang="en-US" altLang="en-US" sz="2000" i="1" dirty="0"/>
              <a:t>b</a:t>
            </a:r>
            <a:r>
              <a:rPr lang="en-US" altLang="en-US" sz="2000" dirty="0"/>
              <a:t>) the angular velocity of the plate.</a:t>
            </a:r>
          </a:p>
        </p:txBody>
      </p:sp>
      <p:sp>
        <p:nvSpPr>
          <p:cNvPr id="8" name="Content Placeholder 7"/>
          <p:cNvSpPr>
            <a:spLocks noGrp="1"/>
          </p:cNvSpPr>
          <p:nvPr>
            <p:ph idx="15"/>
          </p:nvPr>
        </p:nvSpPr>
        <p:spPr>
          <a:xfrm>
            <a:off x="4419600" y="990600"/>
            <a:ext cx="4267200" cy="1905000"/>
          </a:xfrm>
        </p:spPr>
        <p:txBody>
          <a:bodyPr/>
          <a:lstStyle/>
          <a:p>
            <a:pPr>
              <a:spcBef>
                <a:spcPts val="0"/>
              </a:spcBef>
              <a:spcAft>
                <a:spcPts val="0"/>
              </a:spcAft>
            </a:pPr>
            <a:r>
              <a:rPr lang="en-US" altLang="en-US" sz="2000" b="1" dirty="0">
                <a:solidFill>
                  <a:srgbClr val="AD0B1E"/>
                </a:solidFill>
              </a:rPr>
              <a:t>Strategy:</a:t>
            </a:r>
          </a:p>
          <a:p>
            <a:pPr marL="292608" indent="-292608">
              <a:spcBef>
                <a:spcPts val="0"/>
              </a:spcBef>
              <a:spcAft>
                <a:spcPts val="0"/>
              </a:spcAft>
              <a:buFont typeface="Arial" panose="020B0604020202020204" pitchFamily="34" charset="0"/>
              <a:buChar char="•"/>
            </a:pPr>
            <a:r>
              <a:rPr lang="en-US" altLang="en-US" sz="2000" dirty="0"/>
              <a:t>Apply the principle of impulse and momentum. Since the initial momenta is zero, the system of impulses must be equivalent to the final system of momenta.</a:t>
            </a:r>
          </a:p>
        </p:txBody>
      </p:sp>
      <p:sp>
        <p:nvSpPr>
          <p:cNvPr id="9" name="Content Placeholder 8"/>
          <p:cNvSpPr>
            <a:spLocks noGrp="1"/>
          </p:cNvSpPr>
          <p:nvPr>
            <p:ph idx="16"/>
          </p:nvPr>
        </p:nvSpPr>
        <p:spPr>
          <a:xfrm>
            <a:off x="4419600" y="2936488"/>
            <a:ext cx="4267200" cy="1330712"/>
          </a:xfrm>
        </p:spPr>
        <p:txBody>
          <a:bodyPr/>
          <a:lstStyle/>
          <a:p>
            <a:pPr marL="292608" indent="-292608">
              <a:spcBef>
                <a:spcPts val="0"/>
              </a:spcBef>
              <a:spcAft>
                <a:spcPts val="0"/>
              </a:spcAft>
              <a:buFont typeface="Arial" panose="020B0604020202020204" pitchFamily="34" charset="0"/>
              <a:buChar char="•"/>
            </a:pPr>
            <a:r>
              <a:rPr lang="en-US" altLang="en-US" sz="2000" dirty="0"/>
              <a:t>Assume that the supporting cables remain taut such that the vertical velocity and the rotation about an axis normal to the plate is zero.</a:t>
            </a:r>
          </a:p>
        </p:txBody>
      </p:sp>
      <p:sp>
        <p:nvSpPr>
          <p:cNvPr id="10" name="Content Placeholder 9"/>
          <p:cNvSpPr>
            <a:spLocks noGrp="1"/>
          </p:cNvSpPr>
          <p:nvPr>
            <p:ph idx="17"/>
          </p:nvPr>
        </p:nvSpPr>
        <p:spPr>
          <a:xfrm>
            <a:off x="4419600" y="4308088"/>
            <a:ext cx="4267200" cy="1254512"/>
          </a:xfrm>
        </p:spPr>
        <p:txBody>
          <a:bodyPr/>
          <a:lstStyle/>
          <a:p>
            <a:pPr marL="292608" indent="-292608">
              <a:spcBef>
                <a:spcPts val="0"/>
              </a:spcBef>
              <a:spcAft>
                <a:spcPts val="0"/>
              </a:spcAft>
              <a:buFont typeface="Arial" panose="020B0604020202020204" pitchFamily="34" charset="0"/>
              <a:buChar char="•"/>
            </a:pPr>
            <a:r>
              <a:rPr lang="en-US" altLang="en-US" sz="2000" dirty="0"/>
              <a:t>Principle of impulse and momentum yields to two equations for linear momentum and two equations for angular momentum.</a:t>
            </a:r>
            <a:endParaRPr lang="en-US" sz="2000" dirty="0"/>
          </a:p>
        </p:txBody>
      </p:sp>
      <p:sp>
        <p:nvSpPr>
          <p:cNvPr id="11" name="Content Placeholder 10"/>
          <p:cNvSpPr>
            <a:spLocks noGrp="1"/>
          </p:cNvSpPr>
          <p:nvPr>
            <p:ph idx="18"/>
          </p:nvPr>
        </p:nvSpPr>
        <p:spPr>
          <a:xfrm>
            <a:off x="4419600" y="5638800"/>
            <a:ext cx="4267200" cy="990600"/>
          </a:xfrm>
        </p:spPr>
        <p:txBody>
          <a:bodyPr/>
          <a:lstStyle/>
          <a:p>
            <a:pPr marL="292608" indent="-292608">
              <a:spcBef>
                <a:spcPts val="0"/>
              </a:spcBef>
              <a:spcAft>
                <a:spcPts val="0"/>
              </a:spcAft>
              <a:buFont typeface="Arial" panose="020B0604020202020204" pitchFamily="34" charset="0"/>
              <a:buChar char="•"/>
            </a:pPr>
            <a:r>
              <a:rPr lang="en-US" altLang="en-US" sz="2000" dirty="0"/>
              <a:t>Solve for the two horizontal components of the linear and angular velocity vectors.</a:t>
            </a:r>
            <a:endParaRPr lang="en-US" sz="2000" dirty="0"/>
          </a:p>
        </p:txBody>
      </p:sp>
    </p:spTree>
    <p:extLst>
      <p:ext uri="{BB962C8B-B14F-4D97-AF65-F5344CB8AC3E}">
        <p14:creationId xmlns:p14="http://schemas.microsoft.com/office/powerpoint/2010/main" val="4263497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9" grpId="0" build="p"/>
      <p:bldP spid="10" grpId="0" build="p"/>
      <p:bldP spid="11"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F71B151-7875-4A1D-99DB-F771C5120183}"/>
              </a:ext>
            </a:extLst>
          </p:cNvPr>
          <p:cNvSpPr>
            <a:spLocks noGrp="1"/>
          </p:cNvSpPr>
          <p:nvPr>
            <p:ph type="ctrTitle"/>
          </p:nvPr>
        </p:nvSpPr>
        <p:spPr>
          <a:xfrm>
            <a:off x="169067" y="2806613"/>
            <a:ext cx="4293870" cy="609600"/>
          </a:xfrm>
        </p:spPr>
        <p:txBody>
          <a:bodyPr anchor="ctr"/>
          <a:lstStyle/>
          <a:p>
            <a:r>
              <a:rPr lang="en-US"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Chapter 18</a:t>
            </a:r>
            <a:endParaRPr lang="en-IN" dirty="0">
              <a:solidFill>
                <a:schemeClr val="tx1"/>
              </a:solidFill>
            </a:endParaRPr>
          </a:p>
        </p:txBody>
      </p:sp>
      <p:sp>
        <p:nvSpPr>
          <p:cNvPr id="11" name="Text Placeholder 2">
            <a:extLst>
              <a:ext uri="{FF2B5EF4-FFF2-40B4-BE49-F238E27FC236}">
                <a16:creationId xmlns:a16="http://schemas.microsoft.com/office/drawing/2014/main" id="{560CEAB9-B568-40C1-AB9D-A9AB209ACC99}"/>
              </a:ext>
            </a:extLst>
          </p:cNvPr>
          <p:cNvSpPr>
            <a:spLocks noGrp="1"/>
          </p:cNvSpPr>
          <p:nvPr>
            <p:ph type="body" sz="quarter" idx="10"/>
          </p:nvPr>
        </p:nvSpPr>
        <p:spPr>
          <a:xfrm>
            <a:off x="169067" y="3482986"/>
            <a:ext cx="4293870" cy="990600"/>
          </a:xfrm>
        </p:spPr>
        <p:txBody>
          <a:bodyPr anchor="ctr"/>
          <a:lstStyle/>
          <a:p>
            <a:pPr marL="346075" indent="-346075" algn="l"/>
            <a:r>
              <a:rPr lang="en-US" altLang="en-US" sz="2400" b="1" dirty="0">
                <a:solidFill>
                  <a:schemeClr val="tx1"/>
                </a:solidFill>
                <a:latin typeface="Times New Roman" panose="02020603050405020304" pitchFamily="18" charset="0"/>
                <a:ea typeface="ＭＳ Ｐゴシック" pitchFamily="34" charset="-128"/>
                <a:cs typeface="Times New Roman" panose="02020603050405020304" pitchFamily="18" charset="0"/>
              </a:rPr>
              <a:t>Kinetics of Rigid Bodies in Three Dimensions</a:t>
            </a:r>
          </a:p>
        </p:txBody>
      </p:sp>
      <p:pic>
        <p:nvPicPr>
          <p:cNvPr id="12" name="Picture 11">
            <a:extLst>
              <a:ext uri="{FF2B5EF4-FFF2-40B4-BE49-F238E27FC236}">
                <a16:creationId xmlns:a16="http://schemas.microsoft.com/office/drawing/2014/main" id="{4E0397F7-30E0-42B6-8163-ADDA50527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984560"/>
            <a:ext cx="4310537" cy="2888880"/>
          </a:xfrm>
          <a:prstGeom prst="rect">
            <a:avLst/>
          </a:prstGeom>
        </p:spPr>
      </p:pic>
    </p:spTree>
    <p:extLst>
      <p:ext uri="{BB962C8B-B14F-4D97-AF65-F5344CB8AC3E}">
        <p14:creationId xmlns:p14="http://schemas.microsoft.com/office/powerpoint/2010/main" val="692096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18.1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7" name="Picture 16" descr="Impulses operating on the plate are due to the tension of the wires acting upward at the two top corners, the weight acting downward at the center of mass G, and the impact acting perpendicular to the plate on its bottom left corner.  The resulting linear momentum has components in the x and z directions, and the resulting angular momentum has components in the x and y directi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0" y="1172177"/>
            <a:ext cx="5715000" cy="1963066"/>
          </a:xfrm>
          <a:prstGeom prst="rect">
            <a:avLst/>
          </a:prstGeom>
        </p:spPr>
      </p:pic>
      <p:sp>
        <p:nvSpPr>
          <p:cNvPr id="3" name="Content Placeholder 2"/>
          <p:cNvSpPr>
            <a:spLocks noGrp="1"/>
          </p:cNvSpPr>
          <p:nvPr>
            <p:ph idx="1"/>
          </p:nvPr>
        </p:nvSpPr>
        <p:spPr>
          <a:xfrm>
            <a:off x="457200" y="3204793"/>
            <a:ext cx="8229600" cy="1214807"/>
          </a:xfrm>
        </p:spPr>
        <p:txBody>
          <a:bodyPr/>
          <a:lstStyle/>
          <a:p>
            <a:pPr>
              <a:spcAft>
                <a:spcPts val="0"/>
              </a:spcAft>
            </a:pPr>
            <a:r>
              <a:rPr lang="en-US" altLang="en-US" sz="2000" b="1" dirty="0">
                <a:solidFill>
                  <a:srgbClr val="AD0B1E"/>
                </a:solidFill>
              </a:rPr>
              <a:t>Modeling and Analysis:</a:t>
            </a:r>
          </a:p>
          <a:p>
            <a:pPr marL="292608" indent="-292608">
              <a:spcBef>
                <a:spcPct val="0"/>
              </a:spcBef>
              <a:spcAft>
                <a:spcPts val="0"/>
              </a:spcAft>
              <a:buFont typeface="Arial" panose="020B0604020202020204" pitchFamily="34" charset="0"/>
              <a:buChar char="•"/>
            </a:pPr>
            <a:r>
              <a:rPr lang="en-US" altLang="en-US" sz="2000" dirty="0"/>
              <a:t>Apply the principle of impulse and momentum. Since the initial momenta is zero, the system of impulses must be equivalent to the final system of momenta.</a:t>
            </a:r>
          </a:p>
        </p:txBody>
      </p:sp>
      <p:sp>
        <p:nvSpPr>
          <p:cNvPr id="8" name="Content Placeholder 7"/>
          <p:cNvSpPr>
            <a:spLocks noGrp="1"/>
          </p:cNvSpPr>
          <p:nvPr>
            <p:ph idx="15"/>
          </p:nvPr>
        </p:nvSpPr>
        <p:spPr>
          <a:xfrm>
            <a:off x="457200" y="4538040"/>
            <a:ext cx="8229600" cy="719760"/>
          </a:xfrm>
        </p:spPr>
        <p:txBody>
          <a:bodyPr/>
          <a:lstStyle/>
          <a:p>
            <a:pPr marL="292608" indent="-292608">
              <a:spcAft>
                <a:spcPts val="0"/>
              </a:spcAft>
              <a:buFont typeface="Arial" panose="020B0604020202020204" pitchFamily="34" charset="0"/>
              <a:buChar char="•"/>
            </a:pPr>
            <a:r>
              <a:rPr lang="en-US" altLang="en-US" sz="2000" dirty="0"/>
              <a:t>Assume that the supporting cables remain taut such that the vertical velocity and the rotation about an axis normal to the plate is zero.</a:t>
            </a:r>
          </a:p>
        </p:txBody>
      </p:sp>
      <p:graphicFrame>
        <p:nvGraphicFramePr>
          <p:cNvPr id="14" name="Object 4"/>
          <p:cNvGraphicFramePr>
            <a:graphicFrameLocks noChangeAspect="1"/>
          </p:cNvGraphicFramePr>
          <p:nvPr>
            <p:extLst>
              <p:ext uri="{D42A27DB-BD31-4B8C-83A1-F6EECF244321}">
                <p14:modId xmlns:p14="http://schemas.microsoft.com/office/powerpoint/2010/main" val="3441015193"/>
              </p:ext>
            </p:extLst>
          </p:nvPr>
        </p:nvGraphicFramePr>
        <p:xfrm>
          <a:off x="1689101" y="5283200"/>
          <a:ext cx="1244600" cy="330200"/>
        </p:xfrm>
        <a:graphic>
          <a:graphicData uri="http://schemas.openxmlformats.org/presentationml/2006/ole">
            <mc:AlternateContent xmlns:mc="http://schemas.openxmlformats.org/markup-compatibility/2006">
              <mc:Choice xmlns:v="urn:schemas-microsoft-com:vml" Requires="v">
                <p:oleObj spid="_x0000_s149755" name="Equation" r:id="rId4" imgW="1244600" imgH="330200" progId="Equation.3">
                  <p:embed/>
                </p:oleObj>
              </mc:Choice>
              <mc:Fallback>
                <p:oleObj name="Equation" r:id="rId4" imgW="1244600" imgH="330200" progId="Equation.3">
                  <p:embed/>
                  <p:pic>
                    <p:nvPicPr>
                      <p:cNvPr id="1844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9101" y="5283200"/>
                        <a:ext cx="12446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3"/>
          <p:cNvGraphicFramePr>
            <a:graphicFrameLocks noChangeAspect="1"/>
          </p:cNvGraphicFramePr>
          <p:nvPr>
            <p:extLst>
              <p:ext uri="{D42A27DB-BD31-4B8C-83A1-F6EECF244321}">
                <p14:modId xmlns:p14="http://schemas.microsoft.com/office/powerpoint/2010/main" val="57339219"/>
              </p:ext>
            </p:extLst>
          </p:nvPr>
        </p:nvGraphicFramePr>
        <p:xfrm>
          <a:off x="3790951" y="5283200"/>
          <a:ext cx="1397000" cy="355600"/>
        </p:xfrm>
        <a:graphic>
          <a:graphicData uri="http://schemas.openxmlformats.org/presentationml/2006/ole">
            <mc:AlternateContent xmlns:mc="http://schemas.openxmlformats.org/markup-compatibility/2006">
              <mc:Choice xmlns:v="urn:schemas-microsoft-com:vml" Requires="v">
                <p:oleObj spid="_x0000_s149756" name="Equation" r:id="rId6" imgW="1396394" imgH="355446" progId="Equation.3">
                  <p:embed/>
                </p:oleObj>
              </mc:Choice>
              <mc:Fallback>
                <p:oleObj name="Equation" r:id="rId6" imgW="1396394" imgH="355446" progId="Equation.3">
                  <p:embed/>
                  <p:pic>
                    <p:nvPicPr>
                      <p:cNvPr id="1844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951" y="5283200"/>
                        <a:ext cx="13970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Content Placeholder 9"/>
          <p:cNvSpPr>
            <a:spLocks noGrp="1"/>
          </p:cNvSpPr>
          <p:nvPr>
            <p:ph idx="17"/>
          </p:nvPr>
        </p:nvSpPr>
        <p:spPr>
          <a:xfrm>
            <a:off x="762000" y="5695650"/>
            <a:ext cx="5715000" cy="343501"/>
          </a:xfrm>
        </p:spPr>
        <p:txBody>
          <a:bodyPr/>
          <a:lstStyle/>
          <a:p>
            <a:r>
              <a:rPr lang="en-US" altLang="en-US" sz="2000" dirty="0"/>
              <a:t>Since the </a:t>
            </a:r>
            <a:r>
              <a:rPr lang="en-US" altLang="en-US" sz="2000" i="1" dirty="0"/>
              <a:t>x</a:t>
            </a:r>
            <a:r>
              <a:rPr lang="en-US" altLang="en-US" sz="2000" dirty="0"/>
              <a:t>, </a:t>
            </a:r>
            <a:r>
              <a:rPr lang="en-US" altLang="en-US" sz="2000" i="1" dirty="0"/>
              <a:t>y</a:t>
            </a:r>
            <a:r>
              <a:rPr lang="en-US" altLang="en-US" sz="2000" dirty="0"/>
              <a:t>, and </a:t>
            </a:r>
            <a:r>
              <a:rPr lang="en-US" altLang="en-US" sz="2000" i="1" dirty="0"/>
              <a:t>z</a:t>
            </a:r>
            <a:r>
              <a:rPr lang="en-US" altLang="en-US" sz="2000" dirty="0"/>
              <a:t> axes are principal axes of inertia,</a:t>
            </a:r>
          </a:p>
        </p:txBody>
      </p:sp>
      <p:graphicFrame>
        <p:nvGraphicFramePr>
          <p:cNvPr id="16" name="Object 2"/>
          <p:cNvGraphicFramePr>
            <a:graphicFrameLocks noChangeAspect="1"/>
          </p:cNvGraphicFramePr>
          <p:nvPr>
            <p:extLst>
              <p:ext uri="{D42A27DB-BD31-4B8C-83A1-F6EECF244321}">
                <p14:modId xmlns:p14="http://schemas.microsoft.com/office/powerpoint/2010/main" val="2572592489"/>
              </p:ext>
            </p:extLst>
          </p:nvPr>
        </p:nvGraphicFramePr>
        <p:xfrm>
          <a:off x="1344613" y="6172200"/>
          <a:ext cx="4368800" cy="406400"/>
        </p:xfrm>
        <a:graphic>
          <a:graphicData uri="http://schemas.openxmlformats.org/presentationml/2006/ole">
            <mc:AlternateContent xmlns:mc="http://schemas.openxmlformats.org/markup-compatibility/2006">
              <mc:Choice xmlns:v="urn:schemas-microsoft-com:vml" Requires="v">
                <p:oleObj spid="_x0000_s149757" name="Equation" r:id="rId8" imgW="4368800" imgH="406400" progId="Equation.3">
                  <p:embed/>
                </p:oleObj>
              </mc:Choice>
              <mc:Fallback>
                <p:oleObj name="Equation" r:id="rId8" imgW="4368800" imgH="406400" progId="Equation.3">
                  <p:embed/>
                  <p:pic>
                    <p:nvPicPr>
                      <p:cNvPr id="18441"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44613" y="6172200"/>
                        <a:ext cx="43688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23056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18.1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17" name="Picture 16" descr="Impulses operating on the plate are due to the tension of the wires acting upward at the two top corners, the weight acting downward at the center of mass G, and the impact acting perpendicular to the plate on its bottom left corner.  The resulting linear momentum has components in the x and z directions, and the resulting angular momentum has components in the x and y directi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969" y="1035050"/>
            <a:ext cx="6082062" cy="2089150"/>
          </a:xfrm>
          <a:prstGeom prst="rect">
            <a:avLst/>
          </a:prstGeom>
        </p:spPr>
      </p:pic>
      <p:sp>
        <p:nvSpPr>
          <p:cNvPr id="3" name="Content Placeholder 2"/>
          <p:cNvSpPr>
            <a:spLocks noGrp="1"/>
          </p:cNvSpPr>
          <p:nvPr>
            <p:ph idx="1"/>
          </p:nvPr>
        </p:nvSpPr>
        <p:spPr>
          <a:xfrm>
            <a:off x="457200" y="3276600"/>
            <a:ext cx="8229600" cy="685727"/>
          </a:xfrm>
        </p:spPr>
        <p:txBody>
          <a:bodyPr/>
          <a:lstStyle/>
          <a:p>
            <a:pPr marL="292608" indent="-292608">
              <a:spcBef>
                <a:spcPts val="0"/>
              </a:spcBef>
              <a:buFont typeface="Arial" panose="020B0604020202020204" pitchFamily="34" charset="0"/>
              <a:buChar char="•"/>
            </a:pPr>
            <a:r>
              <a:rPr lang="en-US" altLang="en-US" sz="1800" dirty="0"/>
              <a:t>Principle of impulse and momentum yields two equations for linear momentum and two equations for angular momentum.</a:t>
            </a:r>
          </a:p>
        </p:txBody>
      </p:sp>
      <p:sp>
        <p:nvSpPr>
          <p:cNvPr id="8" name="Content Placeholder 7"/>
          <p:cNvSpPr>
            <a:spLocks noGrp="1"/>
          </p:cNvSpPr>
          <p:nvPr>
            <p:ph idx="15"/>
          </p:nvPr>
        </p:nvSpPr>
        <p:spPr>
          <a:xfrm>
            <a:off x="457200" y="3962400"/>
            <a:ext cx="8229600" cy="406285"/>
          </a:xfrm>
        </p:spPr>
        <p:txBody>
          <a:bodyPr/>
          <a:lstStyle/>
          <a:p>
            <a:pPr marL="292608" indent="-292608">
              <a:spcBef>
                <a:spcPts val="0"/>
              </a:spcBef>
              <a:spcAft>
                <a:spcPts val="0"/>
              </a:spcAft>
              <a:buFont typeface="Arial" panose="020B0604020202020204" pitchFamily="34" charset="0"/>
              <a:buChar char="•"/>
            </a:pPr>
            <a:r>
              <a:rPr lang="en-US" altLang="en-US" sz="1800" dirty="0"/>
              <a:t>Solve for the two horizontal components of the linear and angular velocity vectors.</a:t>
            </a:r>
          </a:p>
        </p:txBody>
      </p:sp>
      <p:graphicFrame>
        <p:nvGraphicFramePr>
          <p:cNvPr id="11" name="Object 10"/>
          <p:cNvGraphicFramePr>
            <a:graphicFrameLocks noChangeAspect="1"/>
          </p:cNvGraphicFramePr>
          <p:nvPr>
            <p:extLst>
              <p:ext uri="{D42A27DB-BD31-4B8C-83A1-F6EECF244321}">
                <p14:modId xmlns:p14="http://schemas.microsoft.com/office/powerpoint/2010/main" val="3190681346"/>
              </p:ext>
            </p:extLst>
          </p:nvPr>
        </p:nvGraphicFramePr>
        <p:xfrm>
          <a:off x="893763" y="4495800"/>
          <a:ext cx="749300" cy="292100"/>
        </p:xfrm>
        <a:graphic>
          <a:graphicData uri="http://schemas.openxmlformats.org/presentationml/2006/ole">
            <mc:AlternateContent xmlns:mc="http://schemas.openxmlformats.org/markup-compatibility/2006">
              <mc:Choice xmlns:v="urn:schemas-microsoft-com:vml" Requires="v">
                <p:oleObj spid="_x0000_s151353" name="Equation" r:id="rId4" imgW="748975" imgH="291973" progId="Equation.3">
                  <p:embed/>
                </p:oleObj>
              </mc:Choice>
              <mc:Fallback>
                <p:oleObj name="Equation" r:id="rId4" imgW="748975" imgH="291973" progId="Equation.3">
                  <p:embed/>
                  <p:pic>
                    <p:nvPicPr>
                      <p:cNvPr id="19473"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763" y="4495800"/>
                        <a:ext cx="7493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4108198574"/>
              </p:ext>
            </p:extLst>
          </p:nvPr>
        </p:nvGraphicFramePr>
        <p:xfrm>
          <a:off x="927100" y="5005388"/>
          <a:ext cx="596900" cy="292100"/>
        </p:xfrm>
        <a:graphic>
          <a:graphicData uri="http://schemas.openxmlformats.org/presentationml/2006/ole">
            <mc:AlternateContent xmlns:mc="http://schemas.openxmlformats.org/markup-compatibility/2006">
              <mc:Choice xmlns:v="urn:schemas-microsoft-com:vml" Requires="v">
                <p:oleObj spid="_x0000_s151354" name="Equation" r:id="rId6" imgW="596900" imgH="292100" progId="Equation.3">
                  <p:embed/>
                </p:oleObj>
              </mc:Choice>
              <mc:Fallback>
                <p:oleObj name="Equation" r:id="rId6" imgW="596900" imgH="292100" progId="Equation.3">
                  <p:embed/>
                  <p:pic>
                    <p:nvPicPr>
                      <p:cNvPr id="19474"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100" y="5005388"/>
                        <a:ext cx="5969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8"/>
          <p:cNvGraphicFramePr>
            <a:graphicFrameLocks noChangeAspect="1"/>
          </p:cNvGraphicFramePr>
          <p:nvPr>
            <p:extLst>
              <p:ext uri="{D42A27DB-BD31-4B8C-83A1-F6EECF244321}">
                <p14:modId xmlns:p14="http://schemas.microsoft.com/office/powerpoint/2010/main" val="3137468300"/>
              </p:ext>
            </p:extLst>
          </p:nvPr>
        </p:nvGraphicFramePr>
        <p:xfrm>
          <a:off x="1981200" y="4508500"/>
          <a:ext cx="1168400" cy="292100"/>
        </p:xfrm>
        <a:graphic>
          <a:graphicData uri="http://schemas.openxmlformats.org/presentationml/2006/ole">
            <mc:AlternateContent xmlns:mc="http://schemas.openxmlformats.org/markup-compatibility/2006">
              <mc:Choice xmlns:v="urn:schemas-microsoft-com:vml" Requires="v">
                <p:oleObj spid="_x0000_s151355" name="Equation" r:id="rId8" imgW="1167893" imgH="291973" progId="Equation.3">
                  <p:embed/>
                </p:oleObj>
              </mc:Choice>
              <mc:Fallback>
                <p:oleObj name="Equation" r:id="rId8" imgW="1167893" imgH="291973" progId="Equation.3">
                  <p:embed/>
                  <p:pic>
                    <p:nvPicPr>
                      <p:cNvPr id="18"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1200" y="4508500"/>
                        <a:ext cx="11684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9"/>
          <p:cNvGraphicFramePr>
            <a:graphicFrameLocks noChangeAspect="1"/>
          </p:cNvGraphicFramePr>
          <p:nvPr>
            <p:extLst>
              <p:ext uri="{D42A27DB-BD31-4B8C-83A1-F6EECF244321}">
                <p14:modId xmlns:p14="http://schemas.microsoft.com/office/powerpoint/2010/main" val="1525490205"/>
              </p:ext>
            </p:extLst>
          </p:nvPr>
        </p:nvGraphicFramePr>
        <p:xfrm>
          <a:off x="2330450" y="4962526"/>
          <a:ext cx="1257300" cy="292100"/>
        </p:xfrm>
        <a:graphic>
          <a:graphicData uri="http://schemas.openxmlformats.org/presentationml/2006/ole">
            <mc:AlternateContent xmlns:mc="http://schemas.openxmlformats.org/markup-compatibility/2006">
              <mc:Choice xmlns:v="urn:schemas-microsoft-com:vml" Requires="v">
                <p:oleObj spid="_x0000_s151356" name="Equation" r:id="rId10" imgW="1257300" imgH="292100" progId="Equation.3">
                  <p:embed/>
                </p:oleObj>
              </mc:Choice>
              <mc:Fallback>
                <p:oleObj name="Equation" r:id="rId10" imgW="1257300" imgH="292100" progId="Equation.3">
                  <p:embed/>
                  <p:pic>
                    <p:nvPicPr>
                      <p:cNvPr id="19"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0450" y="4962526"/>
                        <a:ext cx="12573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2"/>
          <p:cNvGraphicFramePr>
            <a:graphicFrameLocks noChangeAspect="1"/>
          </p:cNvGraphicFramePr>
          <p:nvPr>
            <p:extLst>
              <p:ext uri="{D42A27DB-BD31-4B8C-83A1-F6EECF244321}">
                <p14:modId xmlns:p14="http://schemas.microsoft.com/office/powerpoint/2010/main" val="761796349"/>
              </p:ext>
            </p:extLst>
          </p:nvPr>
        </p:nvGraphicFramePr>
        <p:xfrm>
          <a:off x="1308100" y="5610225"/>
          <a:ext cx="1435100" cy="330200"/>
        </p:xfrm>
        <a:graphic>
          <a:graphicData uri="http://schemas.openxmlformats.org/presentationml/2006/ole">
            <mc:AlternateContent xmlns:mc="http://schemas.openxmlformats.org/markup-compatibility/2006">
              <mc:Choice xmlns:v="urn:schemas-microsoft-com:vml" Requires="v">
                <p:oleObj spid="_x0000_s151357" name="Equation" r:id="rId12" imgW="1435100" imgH="330200" progId="Equation.DSMT4">
                  <p:embed/>
                </p:oleObj>
              </mc:Choice>
              <mc:Fallback>
                <p:oleObj name="Equation" r:id="rId12" imgW="1435100" imgH="330200" progId="Equation.DSMT4">
                  <p:embed/>
                  <p:pic>
                    <p:nvPicPr>
                      <p:cNvPr id="23567"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08100" y="5610225"/>
                        <a:ext cx="1435100" cy="330200"/>
                      </a:xfrm>
                      <a:prstGeom prst="rect">
                        <a:avLst/>
                      </a:prstGeom>
                      <a:noFill/>
                      <a:ln w="9525">
                        <a:solidFill>
                          <a:srgbClr val="AD0B1E"/>
                        </a:solidFill>
                        <a:miter lim="800000"/>
                        <a:headEnd/>
                        <a:tailEnd/>
                      </a:ln>
                      <a:effectLst/>
                    </p:spPr>
                  </p:pic>
                </p:oleObj>
              </mc:Fallback>
            </mc:AlternateContent>
          </a:graphicData>
        </a:graphic>
      </p:graphicFrame>
      <p:graphicFrame>
        <p:nvGraphicFramePr>
          <p:cNvPr id="20" name="Object 3"/>
          <p:cNvGraphicFramePr>
            <a:graphicFrameLocks noChangeAspect="1"/>
          </p:cNvGraphicFramePr>
          <p:nvPr>
            <p:extLst>
              <p:ext uri="{D42A27DB-BD31-4B8C-83A1-F6EECF244321}">
                <p14:modId xmlns:p14="http://schemas.microsoft.com/office/powerpoint/2010/main" val="3136257694"/>
              </p:ext>
            </p:extLst>
          </p:nvPr>
        </p:nvGraphicFramePr>
        <p:xfrm>
          <a:off x="3962400" y="4545013"/>
          <a:ext cx="1727200" cy="850900"/>
        </p:xfrm>
        <a:graphic>
          <a:graphicData uri="http://schemas.openxmlformats.org/presentationml/2006/ole">
            <mc:AlternateContent xmlns:mc="http://schemas.openxmlformats.org/markup-compatibility/2006">
              <mc:Choice xmlns:v="urn:schemas-microsoft-com:vml" Requires="v">
                <p:oleObj spid="_x0000_s151358" name="Equation" r:id="rId14" imgW="1727200" imgH="850900" progId="Equation.DSMT4">
                  <p:embed/>
                </p:oleObj>
              </mc:Choice>
              <mc:Fallback>
                <p:oleObj name="Equation" r:id="rId14" imgW="1727200" imgH="850900" progId="Equation.DSMT4">
                  <p:embed/>
                  <p:pic>
                    <p:nvPicPr>
                      <p:cNvPr id="23568"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62400" y="4545013"/>
                        <a:ext cx="17272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4"/>
          <p:cNvGraphicFramePr>
            <a:graphicFrameLocks noChangeAspect="1"/>
          </p:cNvGraphicFramePr>
          <p:nvPr>
            <p:extLst>
              <p:ext uri="{D42A27DB-BD31-4B8C-83A1-F6EECF244321}">
                <p14:modId xmlns:p14="http://schemas.microsoft.com/office/powerpoint/2010/main" val="3834993420"/>
              </p:ext>
            </p:extLst>
          </p:nvPr>
        </p:nvGraphicFramePr>
        <p:xfrm>
          <a:off x="4318000" y="5572241"/>
          <a:ext cx="1397000" cy="292100"/>
        </p:xfrm>
        <a:graphic>
          <a:graphicData uri="http://schemas.openxmlformats.org/presentationml/2006/ole">
            <mc:AlternateContent xmlns:mc="http://schemas.openxmlformats.org/markup-compatibility/2006">
              <mc:Choice xmlns:v="urn:schemas-microsoft-com:vml" Requires="v">
                <p:oleObj spid="_x0000_s151359" name="Equation" r:id="rId16" imgW="1397000" imgH="292100" progId="Equation.3">
                  <p:embed/>
                </p:oleObj>
              </mc:Choice>
              <mc:Fallback>
                <p:oleObj name="Equation" r:id="rId16" imgW="1397000" imgH="292100" progId="Equation.3">
                  <p:embed/>
                  <p:pic>
                    <p:nvPicPr>
                      <p:cNvPr id="23569"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18000" y="5572241"/>
                        <a:ext cx="13970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5"/>
          <p:cNvGraphicFramePr>
            <a:graphicFrameLocks noChangeAspect="1"/>
          </p:cNvGraphicFramePr>
          <p:nvPr>
            <p:extLst>
              <p:ext uri="{D42A27DB-BD31-4B8C-83A1-F6EECF244321}">
                <p14:modId xmlns:p14="http://schemas.microsoft.com/office/powerpoint/2010/main" val="2194021085"/>
              </p:ext>
            </p:extLst>
          </p:nvPr>
        </p:nvGraphicFramePr>
        <p:xfrm>
          <a:off x="6146800" y="4535488"/>
          <a:ext cx="1917700" cy="850900"/>
        </p:xfrm>
        <a:graphic>
          <a:graphicData uri="http://schemas.openxmlformats.org/presentationml/2006/ole">
            <mc:AlternateContent xmlns:mc="http://schemas.openxmlformats.org/markup-compatibility/2006">
              <mc:Choice xmlns:v="urn:schemas-microsoft-com:vml" Requires="v">
                <p:oleObj spid="_x0000_s151360" name="Equation" r:id="rId18" imgW="1917700" imgH="850900" progId="Equation.3">
                  <p:embed/>
                </p:oleObj>
              </mc:Choice>
              <mc:Fallback>
                <p:oleObj name="Equation" r:id="rId18" imgW="1917700" imgH="850900" progId="Equation.3">
                  <p:embed/>
                  <p:pic>
                    <p:nvPicPr>
                      <p:cNvPr id="23570"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46800" y="4535488"/>
                        <a:ext cx="19177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6"/>
          <p:cNvGraphicFramePr>
            <a:graphicFrameLocks noChangeAspect="1"/>
          </p:cNvGraphicFramePr>
          <p:nvPr>
            <p:extLst>
              <p:ext uri="{D42A27DB-BD31-4B8C-83A1-F6EECF244321}">
                <p14:modId xmlns:p14="http://schemas.microsoft.com/office/powerpoint/2010/main" val="3775113458"/>
              </p:ext>
            </p:extLst>
          </p:nvPr>
        </p:nvGraphicFramePr>
        <p:xfrm>
          <a:off x="6346825" y="5562600"/>
          <a:ext cx="1676400" cy="330200"/>
        </p:xfrm>
        <a:graphic>
          <a:graphicData uri="http://schemas.openxmlformats.org/presentationml/2006/ole">
            <mc:AlternateContent xmlns:mc="http://schemas.openxmlformats.org/markup-compatibility/2006">
              <mc:Choice xmlns:v="urn:schemas-microsoft-com:vml" Requires="v">
                <p:oleObj spid="_x0000_s151361" name="Equation" r:id="rId20" imgW="1676400" imgH="330200" progId="Equation.3">
                  <p:embed/>
                </p:oleObj>
              </mc:Choice>
              <mc:Fallback>
                <p:oleObj name="Equation" r:id="rId20" imgW="1676400" imgH="330200" progId="Equation.3">
                  <p:embed/>
                  <p:pic>
                    <p:nvPicPr>
                      <p:cNvPr id="23571" name="Object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346825" y="5562600"/>
                        <a:ext cx="16764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7"/>
          <p:cNvGraphicFramePr>
            <a:graphicFrameLocks noChangeAspect="1"/>
          </p:cNvGraphicFramePr>
          <p:nvPr>
            <p:extLst>
              <p:ext uri="{D42A27DB-BD31-4B8C-83A1-F6EECF244321}">
                <p14:modId xmlns:p14="http://schemas.microsoft.com/office/powerpoint/2010/main" val="907313454"/>
              </p:ext>
            </p:extLst>
          </p:nvPr>
        </p:nvGraphicFramePr>
        <p:xfrm>
          <a:off x="5305425" y="6019800"/>
          <a:ext cx="1778000" cy="558800"/>
        </p:xfrm>
        <a:graphic>
          <a:graphicData uri="http://schemas.openxmlformats.org/presentationml/2006/ole">
            <mc:AlternateContent xmlns:mc="http://schemas.openxmlformats.org/markup-compatibility/2006">
              <mc:Choice xmlns:v="urn:schemas-microsoft-com:vml" Requires="v">
                <p:oleObj spid="_x0000_s151362" name="Equation" r:id="rId22" imgW="1778000" imgH="558800" progId="Equation.3">
                  <p:embed/>
                </p:oleObj>
              </mc:Choice>
              <mc:Fallback>
                <p:oleObj name="Equation" r:id="rId22" imgW="1778000" imgH="558800" progId="Equation.3">
                  <p:embed/>
                  <p:pic>
                    <p:nvPicPr>
                      <p:cNvPr id="23572" name="Object 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05425" y="6019800"/>
                        <a:ext cx="1778000" cy="558800"/>
                      </a:xfrm>
                      <a:prstGeom prst="rect">
                        <a:avLst/>
                      </a:prstGeom>
                      <a:noFill/>
                      <a:ln w="9525">
                        <a:solidFill>
                          <a:srgbClr val="AD0B1E"/>
                        </a:solidFill>
                        <a:miter lim="800000"/>
                        <a:headEnd/>
                        <a:tailEnd/>
                      </a:ln>
                      <a:effectLst/>
                    </p:spPr>
                  </p:pic>
                </p:oleObj>
              </mc:Fallback>
            </mc:AlternateContent>
          </a:graphicData>
        </a:graphic>
      </p:graphicFrame>
    </p:spTree>
    <p:extLst>
      <p:ext uri="{BB962C8B-B14F-4D97-AF65-F5344CB8AC3E}">
        <p14:creationId xmlns:p14="http://schemas.microsoft.com/office/powerpoint/2010/main" val="1208290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18.1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73" y="1219200"/>
            <a:ext cx="4837927" cy="1661795"/>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3068719"/>
            <a:ext cx="1872389" cy="1721161"/>
          </a:xfrm>
          <a:prstGeom prst="rect">
            <a:avLst/>
          </a:prstGeom>
        </p:spPr>
      </p:pic>
      <p:graphicFrame>
        <p:nvGraphicFramePr>
          <p:cNvPr id="15" name="Object 4"/>
          <p:cNvGraphicFramePr>
            <a:graphicFrameLocks noChangeAspect="1"/>
          </p:cNvGraphicFramePr>
          <p:nvPr>
            <p:extLst>
              <p:ext uri="{D42A27DB-BD31-4B8C-83A1-F6EECF244321}">
                <p14:modId xmlns:p14="http://schemas.microsoft.com/office/powerpoint/2010/main" val="4132614271"/>
              </p:ext>
            </p:extLst>
          </p:nvPr>
        </p:nvGraphicFramePr>
        <p:xfrm>
          <a:off x="3276600" y="3759201"/>
          <a:ext cx="1306513" cy="384175"/>
        </p:xfrm>
        <a:graphic>
          <a:graphicData uri="http://schemas.openxmlformats.org/presentationml/2006/ole">
            <mc:AlternateContent xmlns:mc="http://schemas.openxmlformats.org/markup-compatibility/2006">
              <mc:Choice xmlns:v="urn:schemas-microsoft-com:vml" Requires="v">
                <p:oleObj spid="_x0000_s151800" name="Equation" r:id="rId5" imgW="876240" imgH="241200" progId="Equation.3">
                  <p:embed/>
                </p:oleObj>
              </mc:Choice>
              <mc:Fallback>
                <p:oleObj name="Equation" r:id="rId5" imgW="876240" imgH="241200" progId="Equation.3">
                  <p:embed/>
                  <p:pic>
                    <p:nvPicPr>
                      <p:cNvPr id="20491" name="Object 4"/>
                      <p:cNvPicPr>
                        <a:picLocks noChangeAspect="1" noChangeArrowheads="1"/>
                      </p:cNvPicPr>
                      <p:nvPr/>
                    </p:nvPicPr>
                    <p:blipFill>
                      <a:blip r:embed="rId6"/>
                      <a:srcRect/>
                      <a:stretch>
                        <a:fillRect/>
                      </a:stretch>
                    </p:blipFill>
                    <p:spPr bwMode="auto">
                      <a:xfrm>
                        <a:off x="3276600" y="3759201"/>
                        <a:ext cx="1306513" cy="384175"/>
                      </a:xfrm>
                      <a:prstGeom prst="rect">
                        <a:avLst/>
                      </a:prstGeom>
                      <a:noFill/>
                      <a:ln>
                        <a:noFill/>
                      </a:ln>
                      <a:effectLst/>
                    </p:spPr>
                  </p:pic>
                </p:oleObj>
              </mc:Fallback>
            </mc:AlternateContent>
          </a:graphicData>
        </a:graphic>
      </p:graphicFrame>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 y="5068707"/>
            <a:ext cx="1973767" cy="1484493"/>
          </a:xfrm>
          <a:prstGeom prst="rect">
            <a:avLst/>
          </a:prstGeom>
        </p:spPr>
      </p:pic>
      <p:graphicFrame>
        <p:nvGraphicFramePr>
          <p:cNvPr id="16" name="Object 3"/>
          <p:cNvGraphicFramePr>
            <a:graphicFrameLocks noChangeAspect="1"/>
          </p:cNvGraphicFramePr>
          <p:nvPr>
            <p:extLst>
              <p:ext uri="{D42A27DB-BD31-4B8C-83A1-F6EECF244321}">
                <p14:modId xmlns:p14="http://schemas.microsoft.com/office/powerpoint/2010/main" val="3849208388"/>
              </p:ext>
            </p:extLst>
          </p:nvPr>
        </p:nvGraphicFramePr>
        <p:xfrm>
          <a:off x="3200400" y="5297487"/>
          <a:ext cx="1752600" cy="569913"/>
        </p:xfrm>
        <a:graphic>
          <a:graphicData uri="http://schemas.openxmlformats.org/presentationml/2006/ole">
            <mc:AlternateContent xmlns:mc="http://schemas.openxmlformats.org/markup-compatibility/2006">
              <mc:Choice xmlns:v="urn:schemas-microsoft-com:vml" Requires="v">
                <p:oleObj spid="_x0000_s151801" name="Equation" r:id="rId8" imgW="1206360" imgH="393480" progId="Equation.DSMT4">
                  <p:embed/>
                </p:oleObj>
              </mc:Choice>
              <mc:Fallback>
                <p:oleObj name="Equation" r:id="rId8" imgW="1206360" imgH="393480" progId="Equation.DSMT4">
                  <p:embed/>
                  <p:pic>
                    <p:nvPicPr>
                      <p:cNvPr id="20489" name="Object 3"/>
                      <p:cNvPicPr>
                        <a:picLocks noChangeAspect="1" noChangeArrowheads="1"/>
                      </p:cNvPicPr>
                      <p:nvPr/>
                    </p:nvPicPr>
                    <p:blipFill>
                      <a:blip r:embed="rId9"/>
                      <a:srcRect/>
                      <a:stretch>
                        <a:fillRect/>
                      </a:stretch>
                    </p:blipFill>
                    <p:spPr bwMode="auto">
                      <a:xfrm>
                        <a:off x="3200400" y="5297487"/>
                        <a:ext cx="1752600" cy="569913"/>
                      </a:xfrm>
                      <a:prstGeom prst="rect">
                        <a:avLst/>
                      </a:prstGeom>
                      <a:noFill/>
                      <a:ln>
                        <a:noFill/>
                      </a:ln>
                      <a:effectLst/>
                    </p:spPr>
                  </p:pic>
                </p:oleObj>
              </mc:Fallback>
            </mc:AlternateContent>
          </a:graphicData>
        </a:graphic>
      </p:graphicFrame>
      <p:graphicFrame>
        <p:nvGraphicFramePr>
          <p:cNvPr id="17" name="Object 2"/>
          <p:cNvGraphicFramePr>
            <a:graphicFrameLocks noChangeAspect="1"/>
          </p:cNvGraphicFramePr>
          <p:nvPr>
            <p:extLst>
              <p:ext uri="{D42A27DB-BD31-4B8C-83A1-F6EECF244321}">
                <p14:modId xmlns:p14="http://schemas.microsoft.com/office/powerpoint/2010/main" val="438664242"/>
              </p:ext>
            </p:extLst>
          </p:nvPr>
        </p:nvGraphicFramePr>
        <p:xfrm>
          <a:off x="3124200" y="6110286"/>
          <a:ext cx="2278572" cy="366714"/>
        </p:xfrm>
        <a:graphic>
          <a:graphicData uri="http://schemas.openxmlformats.org/presentationml/2006/ole">
            <mc:AlternateContent xmlns:mc="http://schemas.openxmlformats.org/markup-compatibility/2006">
              <mc:Choice xmlns:v="urn:schemas-microsoft-com:vml" Requires="v">
                <p:oleObj spid="_x0000_s151802" name="Equation" r:id="rId10" imgW="1460160" imgH="253800" progId="Equation.DSMT4">
                  <p:embed/>
                </p:oleObj>
              </mc:Choice>
              <mc:Fallback>
                <p:oleObj name="Equation" r:id="rId10" imgW="1460160" imgH="253800" progId="Equation.DSMT4">
                  <p:embed/>
                  <p:pic>
                    <p:nvPicPr>
                      <p:cNvPr id="33810" name="Object 2"/>
                      <p:cNvPicPr>
                        <a:picLocks noChangeAspect="1" noChangeArrowheads="1"/>
                      </p:cNvPicPr>
                      <p:nvPr/>
                    </p:nvPicPr>
                    <p:blipFill>
                      <a:blip r:embed="rId11"/>
                      <a:srcRect/>
                      <a:stretch>
                        <a:fillRect/>
                      </a:stretch>
                    </p:blipFill>
                    <p:spPr bwMode="auto">
                      <a:xfrm>
                        <a:off x="3124200" y="6110286"/>
                        <a:ext cx="2278572" cy="366714"/>
                      </a:xfrm>
                      <a:prstGeom prst="rect">
                        <a:avLst/>
                      </a:prstGeom>
                      <a:noFill/>
                      <a:ln>
                        <a:noFill/>
                      </a:ln>
                      <a:effectLst/>
                    </p:spPr>
                  </p:pic>
                </p:oleObj>
              </mc:Fallback>
            </mc:AlternateContent>
          </a:graphicData>
        </a:graphic>
      </p:graphicFrame>
      <p:sp>
        <p:nvSpPr>
          <p:cNvPr id="3" name="Content Placeholder 2"/>
          <p:cNvSpPr>
            <a:spLocks noGrp="1"/>
          </p:cNvSpPr>
          <p:nvPr>
            <p:ph idx="1"/>
          </p:nvPr>
        </p:nvSpPr>
        <p:spPr>
          <a:xfrm>
            <a:off x="5410200" y="1295400"/>
            <a:ext cx="3276600" cy="3810000"/>
          </a:xfrm>
        </p:spPr>
        <p:txBody>
          <a:bodyPr/>
          <a:lstStyle/>
          <a:p>
            <a:pPr>
              <a:spcAft>
                <a:spcPts val="0"/>
              </a:spcAft>
            </a:pPr>
            <a:r>
              <a:rPr lang="en-US" altLang="en-US" sz="1800" b="1" dirty="0">
                <a:solidFill>
                  <a:srgbClr val="AD0B1E"/>
                </a:solidFill>
              </a:rPr>
              <a:t>Reflect and Think:</a:t>
            </a:r>
          </a:p>
          <a:p>
            <a:pPr marL="292608" indent="-292608">
              <a:spcBef>
                <a:spcPct val="0"/>
              </a:spcBef>
              <a:spcAft>
                <a:spcPts val="0"/>
              </a:spcAft>
              <a:buFont typeface="Arial" panose="020B0604020202020204" pitchFamily="34" charset="0"/>
              <a:buChar char="•"/>
            </a:pPr>
            <a:r>
              <a:rPr lang="en-US" altLang="en-US" sz="1800" dirty="0"/>
              <a:t>Equating the y components of the impulses and momenta and their moments about the z axis, you can obtain two additional equations that yield T</a:t>
            </a:r>
            <a:r>
              <a:rPr lang="en-US" altLang="en-US" sz="1800" baseline="-25000" dirty="0"/>
              <a:t>A</a:t>
            </a:r>
            <a:r>
              <a:rPr lang="en-US" altLang="en-US" sz="1800" dirty="0"/>
              <a:t> = T</a:t>
            </a:r>
            <a:r>
              <a:rPr lang="en-US" altLang="en-US" sz="1800" baseline="-25000" dirty="0"/>
              <a:t>B</a:t>
            </a:r>
            <a:r>
              <a:rPr lang="en-US" altLang="en-US" sz="1800" dirty="0"/>
              <a:t> = ½W. </a:t>
            </a:r>
          </a:p>
          <a:p>
            <a:pPr marL="292608" indent="-292608">
              <a:spcBef>
                <a:spcPct val="0"/>
              </a:spcBef>
              <a:spcAft>
                <a:spcPts val="0"/>
              </a:spcAft>
              <a:buFont typeface="Arial" panose="020B0604020202020204" pitchFamily="34" charset="0"/>
              <a:buChar char="•"/>
            </a:pPr>
            <a:r>
              <a:rPr lang="en-US" altLang="en-US" sz="1800" dirty="0"/>
              <a:t>His verifies that the wires remain taut and that the initial assumption was correct. If the impulse were at G, this would reduce to a two-dimensional problem.</a:t>
            </a:r>
          </a:p>
        </p:txBody>
      </p:sp>
    </p:spTree>
    <p:extLst>
      <p:ext uri="{BB962C8B-B14F-4D97-AF65-F5344CB8AC3E}">
        <p14:creationId xmlns:p14="http://schemas.microsoft.com/office/powerpoint/2010/main" val="3118884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18.2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4" name="Picture 13" descr="The disk has radius r and rotates about its center of mass G about the x axis. The center of the disk G is attached toaxle OG which has length L. The other end of axle OG is mounted at the origin O. Axle OG can rotate about the y axis about O. The bottom of the rotating disk is in contact with a horizontal surf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199" y="1219200"/>
            <a:ext cx="3661736" cy="1964648"/>
          </a:xfrm>
          <a:prstGeom prst="rect">
            <a:avLst/>
          </a:prstGeom>
        </p:spPr>
      </p:pic>
      <p:sp>
        <p:nvSpPr>
          <p:cNvPr id="3" name="Content Placeholder 2"/>
          <p:cNvSpPr>
            <a:spLocks noGrp="1"/>
          </p:cNvSpPr>
          <p:nvPr>
            <p:ph idx="1"/>
          </p:nvPr>
        </p:nvSpPr>
        <p:spPr>
          <a:xfrm>
            <a:off x="457200" y="3352800"/>
            <a:ext cx="4114800" cy="3276600"/>
          </a:xfrm>
        </p:spPr>
        <p:txBody>
          <a:bodyPr/>
          <a:lstStyle/>
          <a:p>
            <a:r>
              <a:rPr lang="en-US" altLang="en-US" sz="2000" dirty="0"/>
              <a:t>A homogeneous disk of mass </a:t>
            </a:r>
            <a:r>
              <a:rPr lang="en-US" altLang="en-US" sz="2000" i="1" dirty="0"/>
              <a:t>m </a:t>
            </a:r>
            <a:r>
              <a:rPr lang="en-US" altLang="en-US" sz="2000" dirty="0"/>
              <a:t>is mounted on an axle </a:t>
            </a:r>
            <a:r>
              <a:rPr lang="en-US" altLang="en-US" sz="2000" i="1" dirty="0"/>
              <a:t>OG</a:t>
            </a:r>
            <a:r>
              <a:rPr lang="en-US" altLang="en-US" sz="2000" dirty="0"/>
              <a:t> of negligible mass. The disk rotates counter-clockwise at the rate </a:t>
            </a:r>
            <a:r>
              <a:rPr lang="el-GR" altLang="en-US" sz="2000" i="1" dirty="0"/>
              <a:t>ω</a:t>
            </a:r>
            <a:r>
              <a:rPr lang="en-US" altLang="en-US" sz="2000" baseline="-25000" dirty="0"/>
              <a:t>1</a:t>
            </a:r>
            <a:r>
              <a:rPr lang="en-US" altLang="en-US" sz="2000" dirty="0"/>
              <a:t> about </a:t>
            </a:r>
            <a:r>
              <a:rPr lang="en-US" altLang="en-US" sz="2000" i="1" dirty="0"/>
              <a:t>OG</a:t>
            </a:r>
            <a:r>
              <a:rPr lang="en-US" altLang="en-US" sz="2000" dirty="0"/>
              <a:t>.</a:t>
            </a:r>
          </a:p>
          <a:p>
            <a:r>
              <a:rPr lang="en-US" altLang="en-US" sz="2000" dirty="0"/>
              <a:t>Determine: </a:t>
            </a:r>
            <a:r>
              <a:rPr lang="en-US" altLang="en-US" sz="2000" i="1" dirty="0"/>
              <a:t>a</a:t>
            </a:r>
            <a:r>
              <a:rPr lang="en-US" altLang="en-US" sz="2000" dirty="0"/>
              <a:t>) the angular velocity of the disk, </a:t>
            </a:r>
            <a:r>
              <a:rPr lang="en-US" altLang="en-US" sz="2000" i="1" dirty="0"/>
              <a:t>b</a:t>
            </a:r>
            <a:r>
              <a:rPr lang="en-US" altLang="en-US" sz="2000" dirty="0"/>
              <a:t>) its angular momentum about </a:t>
            </a:r>
            <a:r>
              <a:rPr lang="en-US" altLang="en-US" sz="2000" i="1" dirty="0"/>
              <a:t>O</a:t>
            </a:r>
            <a:r>
              <a:rPr lang="en-US" altLang="en-US" sz="2000" dirty="0"/>
              <a:t>, </a:t>
            </a:r>
            <a:r>
              <a:rPr lang="en-US" altLang="en-US" sz="2000" i="1" dirty="0"/>
              <a:t>c</a:t>
            </a:r>
            <a:r>
              <a:rPr lang="en-US" altLang="en-US" sz="2000" dirty="0"/>
              <a:t>) its kinetic energy, and d) the vector and couple at </a:t>
            </a:r>
            <a:r>
              <a:rPr lang="en-US" altLang="en-US" sz="2000" i="1" dirty="0"/>
              <a:t>G</a:t>
            </a:r>
            <a:r>
              <a:rPr lang="en-US" altLang="en-US" sz="2000" dirty="0"/>
              <a:t> equivalent to the momenta of the particles of the disk.</a:t>
            </a:r>
          </a:p>
        </p:txBody>
      </p:sp>
      <p:sp>
        <p:nvSpPr>
          <p:cNvPr id="9" name="Content Placeholder 8"/>
          <p:cNvSpPr>
            <a:spLocks noGrp="1"/>
          </p:cNvSpPr>
          <p:nvPr>
            <p:ph idx="16"/>
          </p:nvPr>
        </p:nvSpPr>
        <p:spPr>
          <a:xfrm>
            <a:off x="4648200" y="990600"/>
            <a:ext cx="4038600" cy="2070410"/>
          </a:xfrm>
        </p:spPr>
        <p:txBody>
          <a:bodyPr/>
          <a:lstStyle/>
          <a:p>
            <a:r>
              <a:rPr lang="en-US" altLang="en-US" sz="2000" b="1" dirty="0">
                <a:solidFill>
                  <a:srgbClr val="AD0B1E"/>
                </a:solidFill>
              </a:rPr>
              <a:t>Strategy:</a:t>
            </a:r>
          </a:p>
          <a:p>
            <a:pPr marL="342900" indent="-342900">
              <a:buFont typeface="Arial" panose="020B0604020202020204" pitchFamily="34" charset="0"/>
              <a:buChar char="•"/>
            </a:pPr>
            <a:r>
              <a:rPr lang="en-US" altLang="en-US" sz="2000" dirty="0"/>
              <a:t>The disk rotates about the vertical axis through </a:t>
            </a:r>
            <a:r>
              <a:rPr lang="en-US" altLang="en-US" sz="2000" i="1" dirty="0"/>
              <a:t>O</a:t>
            </a:r>
            <a:r>
              <a:rPr lang="en-US" altLang="en-US" sz="2000" dirty="0"/>
              <a:t> as well as about </a:t>
            </a:r>
            <a:r>
              <a:rPr lang="en-US" altLang="en-US" sz="2000" i="1" dirty="0"/>
              <a:t>OG</a:t>
            </a:r>
            <a:r>
              <a:rPr lang="en-US" altLang="en-US" sz="2000" dirty="0"/>
              <a:t>.  Combine the rotation components for the angular velocity of the disk.</a:t>
            </a:r>
            <a:endParaRPr lang="en-US" dirty="0"/>
          </a:p>
        </p:txBody>
      </p:sp>
      <p:sp>
        <p:nvSpPr>
          <p:cNvPr id="10" name="Content Placeholder 9"/>
          <p:cNvSpPr>
            <a:spLocks noGrp="1"/>
          </p:cNvSpPr>
          <p:nvPr>
            <p:ph idx="17"/>
          </p:nvPr>
        </p:nvSpPr>
        <p:spPr>
          <a:xfrm>
            <a:off x="4648200" y="3124201"/>
            <a:ext cx="4038600" cy="1384608"/>
          </a:xfrm>
        </p:spPr>
        <p:txBody>
          <a:bodyPr/>
          <a:lstStyle/>
          <a:p>
            <a:pPr marL="292608" indent="-292608">
              <a:spcBef>
                <a:spcPts val="0"/>
              </a:spcBef>
              <a:spcAft>
                <a:spcPts val="0"/>
              </a:spcAft>
              <a:buFont typeface="Arial" panose="020B0604020202020204" pitchFamily="34" charset="0"/>
              <a:buChar char="•"/>
            </a:pPr>
            <a:r>
              <a:rPr lang="en-US" altLang="en-US" sz="2000" dirty="0"/>
              <a:t>Compute the angular momentum of the disk using principle axes of inertia and  noting that </a:t>
            </a:r>
            <a:r>
              <a:rPr lang="en-US" altLang="en-US" sz="2000" i="1" dirty="0"/>
              <a:t>O</a:t>
            </a:r>
            <a:r>
              <a:rPr lang="en-US" altLang="en-US" sz="2000" dirty="0"/>
              <a:t> is a fixed point.</a:t>
            </a:r>
          </a:p>
        </p:txBody>
      </p:sp>
      <p:sp>
        <p:nvSpPr>
          <p:cNvPr id="11" name="Content Placeholder 10"/>
          <p:cNvSpPr>
            <a:spLocks noGrp="1"/>
          </p:cNvSpPr>
          <p:nvPr>
            <p:ph idx="18"/>
          </p:nvPr>
        </p:nvSpPr>
        <p:spPr>
          <a:xfrm>
            <a:off x="4648200" y="4572000"/>
            <a:ext cx="4038600" cy="990600"/>
          </a:xfrm>
        </p:spPr>
        <p:txBody>
          <a:bodyPr/>
          <a:lstStyle/>
          <a:p>
            <a:pPr marL="292608" indent="-292608">
              <a:spcBef>
                <a:spcPts val="0"/>
              </a:spcBef>
              <a:spcAft>
                <a:spcPts val="0"/>
              </a:spcAft>
              <a:buFont typeface="Arial" panose="020B0604020202020204" pitchFamily="34" charset="0"/>
              <a:buChar char="•"/>
            </a:pPr>
            <a:r>
              <a:rPr lang="en-US" altLang="en-US" sz="2000" dirty="0"/>
              <a:t>The kinetic energy is computed from the angular velocity and moments of inertia.</a:t>
            </a:r>
          </a:p>
        </p:txBody>
      </p:sp>
      <p:sp>
        <p:nvSpPr>
          <p:cNvPr id="12" name="Content Placeholder 11"/>
          <p:cNvSpPr>
            <a:spLocks noGrp="1"/>
          </p:cNvSpPr>
          <p:nvPr>
            <p:ph idx="19"/>
          </p:nvPr>
        </p:nvSpPr>
        <p:spPr>
          <a:xfrm>
            <a:off x="4648200" y="5625791"/>
            <a:ext cx="4038600" cy="1003609"/>
          </a:xfrm>
        </p:spPr>
        <p:txBody>
          <a:bodyPr/>
          <a:lstStyle/>
          <a:p>
            <a:pPr marL="292608" indent="-292608">
              <a:spcBef>
                <a:spcPts val="0"/>
              </a:spcBef>
              <a:spcAft>
                <a:spcPts val="0"/>
              </a:spcAft>
              <a:buFont typeface="Arial" panose="020B0604020202020204" pitchFamily="34" charset="0"/>
              <a:buChar char="•"/>
            </a:pPr>
            <a:r>
              <a:rPr lang="en-US" altLang="en-US" sz="2000" dirty="0"/>
              <a:t>The vector and couple at </a:t>
            </a:r>
            <a:r>
              <a:rPr lang="en-US" altLang="en-US" sz="2000" i="1" dirty="0"/>
              <a:t>G</a:t>
            </a:r>
            <a:r>
              <a:rPr lang="en-US" altLang="en-US" sz="2000" dirty="0"/>
              <a:t> are also computed from the angular velocity and moments of inertia.</a:t>
            </a:r>
          </a:p>
        </p:txBody>
      </p:sp>
    </p:spTree>
    <p:extLst>
      <p:ext uri="{BB962C8B-B14F-4D97-AF65-F5344CB8AC3E}">
        <p14:creationId xmlns:p14="http://schemas.microsoft.com/office/powerpoint/2010/main" val="2772603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build="p"/>
      <p:bldP spid="11" grpId="0" build="p"/>
      <p:bldP spid="1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18.2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7" name="Picture 16" descr="The disk has radius r and rotates about its center of mass G about the x axis. The center of the disk G is attached toaxle OG which has length L. The other end of axle OG is mounted at the origin O. Axle OG can rotate about the y axis about O. The bottom of the rotating disk, point C, is in contact with a horizontal surfa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456" y="2167237"/>
            <a:ext cx="3261544" cy="2110410"/>
          </a:xfrm>
          <a:prstGeom prst="rect">
            <a:avLst/>
          </a:prstGeom>
        </p:spPr>
      </p:pic>
      <p:sp>
        <p:nvSpPr>
          <p:cNvPr id="3" name="Content Placeholder 2"/>
          <p:cNvSpPr>
            <a:spLocks noGrp="1"/>
          </p:cNvSpPr>
          <p:nvPr>
            <p:ph idx="1"/>
          </p:nvPr>
        </p:nvSpPr>
        <p:spPr>
          <a:xfrm>
            <a:off x="3733800" y="990600"/>
            <a:ext cx="4953000" cy="1434792"/>
          </a:xfrm>
        </p:spPr>
        <p:txBody>
          <a:bodyPr/>
          <a:lstStyle/>
          <a:p>
            <a:r>
              <a:rPr lang="en-US" altLang="en-US" sz="1800" b="1" dirty="0">
                <a:solidFill>
                  <a:srgbClr val="AD0B1E"/>
                </a:solidFill>
              </a:rPr>
              <a:t>Modeling and Analysis:</a:t>
            </a:r>
          </a:p>
          <a:p>
            <a:pPr marL="342900" indent="-342900">
              <a:buFont typeface="Arial" panose="020B0604020202020204" pitchFamily="34" charset="0"/>
              <a:buChar char="•"/>
            </a:pPr>
            <a:r>
              <a:rPr lang="en-US" altLang="en-US" sz="1800" dirty="0"/>
              <a:t>The disk rotates about the vertical axis through </a:t>
            </a:r>
            <a:r>
              <a:rPr lang="en-US" altLang="en-US" sz="1800" i="1" dirty="0"/>
              <a:t>O</a:t>
            </a:r>
            <a:r>
              <a:rPr lang="en-US" altLang="en-US" sz="1800" dirty="0"/>
              <a:t> as well as about </a:t>
            </a:r>
            <a:r>
              <a:rPr lang="en-US" altLang="en-US" sz="1800" i="1" dirty="0"/>
              <a:t>OG</a:t>
            </a:r>
            <a:r>
              <a:rPr lang="en-US" altLang="en-US" sz="1800" dirty="0"/>
              <a:t>. Combine the rotation components for the angular velocity of the disk,</a:t>
            </a:r>
            <a:endParaRPr lang="en-US" sz="1800" dirty="0"/>
          </a:p>
        </p:txBody>
      </p:sp>
      <p:graphicFrame>
        <p:nvGraphicFramePr>
          <p:cNvPr id="14" name="Object 4"/>
          <p:cNvGraphicFramePr>
            <a:graphicFrameLocks noChangeAspect="1"/>
          </p:cNvGraphicFramePr>
          <p:nvPr>
            <p:extLst>
              <p:ext uri="{D42A27DB-BD31-4B8C-83A1-F6EECF244321}">
                <p14:modId xmlns:p14="http://schemas.microsoft.com/office/powerpoint/2010/main" val="1161511564"/>
              </p:ext>
            </p:extLst>
          </p:nvPr>
        </p:nvGraphicFramePr>
        <p:xfrm>
          <a:off x="4225290" y="2486025"/>
          <a:ext cx="1480820" cy="349250"/>
        </p:xfrm>
        <a:graphic>
          <a:graphicData uri="http://schemas.openxmlformats.org/presentationml/2006/ole">
            <mc:AlternateContent xmlns:mc="http://schemas.openxmlformats.org/markup-compatibility/2006">
              <mc:Choice xmlns:v="urn:schemas-microsoft-com:vml" Requires="v">
                <p:oleObj spid="_x0000_s152821" name="Equation" r:id="rId4" imgW="1345616" imgH="317362" progId="Equation.DSMT4">
                  <p:embed/>
                </p:oleObj>
              </mc:Choice>
              <mc:Fallback>
                <p:oleObj name="Equation" r:id="rId4" imgW="1345616" imgH="317362" progId="Equation.DSMT4">
                  <p:embed/>
                  <p:pic>
                    <p:nvPicPr>
                      <p:cNvPr id="2253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5290" y="2486025"/>
                        <a:ext cx="148082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4165627" y="3048000"/>
            <a:ext cx="3530573" cy="377851"/>
          </a:xfrm>
        </p:spPr>
        <p:txBody>
          <a:bodyPr/>
          <a:lstStyle/>
          <a:p>
            <a:r>
              <a:rPr lang="en-US" altLang="en-US" sz="1800" dirty="0"/>
              <a:t>Noting that the velocity at </a:t>
            </a:r>
            <a:r>
              <a:rPr lang="en-US" altLang="en-US" sz="1800" i="1" dirty="0"/>
              <a:t>C</a:t>
            </a:r>
            <a:r>
              <a:rPr lang="en-US" altLang="en-US" sz="1800" dirty="0"/>
              <a:t> is zero,</a:t>
            </a:r>
            <a:endParaRPr lang="en-US" sz="1800" dirty="0"/>
          </a:p>
        </p:txBody>
      </p:sp>
      <p:graphicFrame>
        <p:nvGraphicFramePr>
          <p:cNvPr id="15" name="Object 3"/>
          <p:cNvGraphicFramePr>
            <a:graphicFrameLocks noChangeAspect="1"/>
          </p:cNvGraphicFramePr>
          <p:nvPr>
            <p:extLst>
              <p:ext uri="{D42A27DB-BD31-4B8C-83A1-F6EECF244321}">
                <p14:modId xmlns:p14="http://schemas.microsoft.com/office/powerpoint/2010/main" val="1167452100"/>
              </p:ext>
            </p:extLst>
          </p:nvPr>
        </p:nvGraphicFramePr>
        <p:xfrm>
          <a:off x="4267200" y="3575685"/>
          <a:ext cx="2794000" cy="1522730"/>
        </p:xfrm>
        <a:graphic>
          <a:graphicData uri="http://schemas.openxmlformats.org/presentationml/2006/ole">
            <mc:AlternateContent xmlns:mc="http://schemas.openxmlformats.org/markup-compatibility/2006">
              <mc:Choice xmlns:v="urn:schemas-microsoft-com:vml" Requires="v">
                <p:oleObj spid="_x0000_s152822" name="Equation" r:id="rId6" imgW="2540000" imgH="1384300" progId="Equation.3">
                  <p:embed/>
                </p:oleObj>
              </mc:Choice>
              <mc:Fallback>
                <p:oleObj name="Equation" r:id="rId6" imgW="2540000" imgH="1384300" progId="Equation.3">
                  <p:embed/>
                  <p:pic>
                    <p:nvPicPr>
                      <p:cNvPr id="22536"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3575685"/>
                        <a:ext cx="2794000" cy="15227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2"/>
          <p:cNvGraphicFramePr>
            <a:graphicFrameLocks noChangeAspect="1"/>
          </p:cNvGraphicFramePr>
          <p:nvPr>
            <p:extLst>
              <p:ext uri="{D42A27DB-BD31-4B8C-83A1-F6EECF244321}">
                <p14:modId xmlns:p14="http://schemas.microsoft.com/office/powerpoint/2010/main" val="3272548708"/>
              </p:ext>
            </p:extLst>
          </p:nvPr>
        </p:nvGraphicFramePr>
        <p:xfrm>
          <a:off x="6387783" y="5457825"/>
          <a:ext cx="1997710" cy="349250"/>
        </p:xfrm>
        <a:graphic>
          <a:graphicData uri="http://schemas.openxmlformats.org/presentationml/2006/ole">
            <mc:AlternateContent xmlns:mc="http://schemas.openxmlformats.org/markup-compatibility/2006">
              <mc:Choice xmlns:v="urn:schemas-microsoft-com:vml" Requires="v">
                <p:oleObj spid="_x0000_s152823" name="Equation" r:id="rId8" imgW="1815312" imgH="317362" progId="Equation.3">
                  <p:embed/>
                </p:oleObj>
              </mc:Choice>
              <mc:Fallback>
                <p:oleObj name="Equation" r:id="rId8" imgW="1815312" imgH="317362" progId="Equation.3">
                  <p:embed/>
                  <p:pic>
                    <p:nvPicPr>
                      <p:cNvPr id="24585"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7783" y="5457825"/>
                        <a:ext cx="1997710" cy="349250"/>
                      </a:xfrm>
                      <a:prstGeom prst="rect">
                        <a:avLst/>
                      </a:prstGeom>
                      <a:noFill/>
                      <a:ln w="9525">
                        <a:solidFill>
                          <a:srgbClr val="AD0B1E"/>
                        </a:solidFill>
                        <a:miter lim="800000"/>
                        <a:headEnd/>
                        <a:tailEnd/>
                      </a:ln>
                      <a:effectLst/>
                    </p:spPr>
                  </p:pic>
                </p:oleObj>
              </mc:Fallback>
            </mc:AlternateContent>
          </a:graphicData>
        </a:graphic>
      </p:graphicFrame>
    </p:spTree>
    <p:extLst>
      <p:ext uri="{BB962C8B-B14F-4D97-AF65-F5344CB8AC3E}">
        <p14:creationId xmlns:p14="http://schemas.microsoft.com/office/powerpoint/2010/main" val="2566701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18.2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17" name="Picture 16" descr="The disk has radius r and rotates about its center of mass G about the x axis. The center of the disk G is attached toaxle OG which has length L. The other end of axle OG is mounted at the origin O. Axle OG can rotate about the y axis about O. The bottom of the rotating disk, point C, is in contact with a horizontal surfa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19200"/>
            <a:ext cx="2726707" cy="1764341"/>
          </a:xfrm>
          <a:prstGeom prst="rect">
            <a:avLst/>
          </a:prstGeom>
        </p:spPr>
      </p:pic>
      <p:graphicFrame>
        <p:nvGraphicFramePr>
          <p:cNvPr id="18" name="Object 6"/>
          <p:cNvGraphicFramePr>
            <a:graphicFrameLocks noChangeAspect="1"/>
          </p:cNvGraphicFramePr>
          <p:nvPr>
            <p:extLst>
              <p:ext uri="{D42A27DB-BD31-4B8C-83A1-F6EECF244321}">
                <p14:modId xmlns:p14="http://schemas.microsoft.com/office/powerpoint/2010/main" val="3191695303"/>
              </p:ext>
            </p:extLst>
          </p:nvPr>
        </p:nvGraphicFramePr>
        <p:xfrm>
          <a:off x="927100" y="3263900"/>
          <a:ext cx="1816100" cy="317500"/>
        </p:xfrm>
        <a:graphic>
          <a:graphicData uri="http://schemas.openxmlformats.org/presentationml/2006/ole">
            <mc:AlternateContent xmlns:mc="http://schemas.openxmlformats.org/markup-compatibility/2006">
              <mc:Choice xmlns:v="urn:schemas-microsoft-com:vml" Requires="v">
                <p:oleObj spid="_x0000_s154088" name="Equation" r:id="rId4" imgW="1815312" imgH="317362" progId="Equation.3">
                  <p:embed/>
                </p:oleObj>
              </mc:Choice>
              <mc:Fallback>
                <p:oleObj name="Equation" r:id="rId4" imgW="1815312" imgH="317362" progId="Equation.3">
                  <p:embed/>
                  <p:pic>
                    <p:nvPicPr>
                      <p:cNvPr id="23565"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100" y="3263900"/>
                        <a:ext cx="18161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3505200" y="990601"/>
            <a:ext cx="5181600" cy="876299"/>
          </a:xfrm>
        </p:spPr>
        <p:txBody>
          <a:bodyPr/>
          <a:lstStyle/>
          <a:p>
            <a:pPr marL="292608" indent="-292608">
              <a:spcBef>
                <a:spcPts val="0"/>
              </a:spcBef>
              <a:spcAft>
                <a:spcPts val="0"/>
              </a:spcAft>
              <a:buFont typeface="Arial" panose="020B0604020202020204" pitchFamily="34" charset="0"/>
              <a:buChar char="•"/>
            </a:pPr>
            <a:r>
              <a:rPr lang="en-US" altLang="en-US" sz="1800" dirty="0"/>
              <a:t>Compute the angular momentum of the disk using principle axes of inertia and  noting that </a:t>
            </a:r>
            <a:r>
              <a:rPr lang="en-US" altLang="en-US" sz="1800" i="1" dirty="0"/>
              <a:t>O</a:t>
            </a:r>
            <a:r>
              <a:rPr lang="en-US" altLang="en-US" sz="1800" dirty="0"/>
              <a:t> is a fixed point.</a:t>
            </a:r>
            <a:endParaRPr lang="en-US" sz="1800" dirty="0"/>
          </a:p>
        </p:txBody>
      </p:sp>
      <p:graphicFrame>
        <p:nvGraphicFramePr>
          <p:cNvPr id="9" name="Object 7"/>
          <p:cNvGraphicFramePr>
            <a:graphicFrameLocks noChangeAspect="1"/>
          </p:cNvGraphicFramePr>
          <p:nvPr>
            <p:extLst>
              <p:ext uri="{D42A27DB-BD31-4B8C-83A1-F6EECF244321}">
                <p14:modId xmlns:p14="http://schemas.microsoft.com/office/powerpoint/2010/main" val="2062035775"/>
              </p:ext>
            </p:extLst>
          </p:nvPr>
        </p:nvGraphicFramePr>
        <p:xfrm>
          <a:off x="4054475" y="1993900"/>
          <a:ext cx="2768600" cy="368300"/>
        </p:xfrm>
        <a:graphic>
          <a:graphicData uri="http://schemas.openxmlformats.org/presentationml/2006/ole">
            <mc:AlternateContent xmlns:mc="http://schemas.openxmlformats.org/markup-compatibility/2006">
              <mc:Choice xmlns:v="urn:schemas-microsoft-com:vml" Requires="v">
                <p:oleObj spid="_x0000_s154089" name="Equation" r:id="rId6" imgW="2768600" imgH="368300" progId="Equation.3">
                  <p:embed/>
                </p:oleObj>
              </mc:Choice>
              <mc:Fallback>
                <p:oleObj name="Equation" r:id="rId6" imgW="2768600" imgH="368300" progId="Equation.3">
                  <p:embed/>
                  <p:pic>
                    <p:nvPicPr>
                      <p:cNvPr id="23566"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4475" y="1993900"/>
                        <a:ext cx="27686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2"/>
          <p:cNvGraphicFramePr>
            <a:graphicFrameLocks noChangeAspect="1"/>
          </p:cNvGraphicFramePr>
          <p:nvPr>
            <p:extLst>
              <p:ext uri="{D42A27DB-BD31-4B8C-83A1-F6EECF244321}">
                <p14:modId xmlns:p14="http://schemas.microsoft.com/office/powerpoint/2010/main" val="3156153474"/>
              </p:ext>
            </p:extLst>
          </p:nvPr>
        </p:nvGraphicFramePr>
        <p:xfrm>
          <a:off x="4016375" y="2425700"/>
          <a:ext cx="3429000" cy="1308100"/>
        </p:xfrm>
        <a:graphic>
          <a:graphicData uri="http://schemas.openxmlformats.org/presentationml/2006/ole">
            <mc:AlternateContent xmlns:mc="http://schemas.openxmlformats.org/markup-compatibility/2006">
              <mc:Choice xmlns:v="urn:schemas-microsoft-com:vml" Requires="v">
                <p:oleObj spid="_x0000_s154090" name="Equation" r:id="rId8" imgW="3429000" imgH="1308100" progId="Equation.DSMT4">
                  <p:embed/>
                </p:oleObj>
              </mc:Choice>
              <mc:Fallback>
                <p:oleObj name="Equation" r:id="rId8" imgW="3429000" imgH="1308100" progId="Equation.DSMT4">
                  <p:embed/>
                  <p:pic>
                    <p:nvPicPr>
                      <p:cNvPr id="34829"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6375" y="2425700"/>
                        <a:ext cx="3429000" cy="130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3"/>
          <p:cNvGraphicFramePr>
            <a:graphicFrameLocks noChangeAspect="1"/>
          </p:cNvGraphicFramePr>
          <p:nvPr>
            <p:extLst>
              <p:ext uri="{D42A27DB-BD31-4B8C-83A1-F6EECF244321}">
                <p14:modId xmlns:p14="http://schemas.microsoft.com/office/powerpoint/2010/main" val="4234407972"/>
              </p:ext>
            </p:extLst>
          </p:nvPr>
        </p:nvGraphicFramePr>
        <p:xfrm>
          <a:off x="5105400" y="3860800"/>
          <a:ext cx="3594100" cy="406400"/>
        </p:xfrm>
        <a:graphic>
          <a:graphicData uri="http://schemas.openxmlformats.org/presentationml/2006/ole">
            <mc:AlternateContent xmlns:mc="http://schemas.openxmlformats.org/markup-compatibility/2006">
              <mc:Choice xmlns:v="urn:schemas-microsoft-com:vml" Requires="v">
                <p:oleObj spid="_x0000_s154091" name="Equation" r:id="rId10" imgW="3594100" imgH="406400" progId="Equation.3">
                  <p:embed/>
                </p:oleObj>
              </mc:Choice>
              <mc:Fallback>
                <p:oleObj name="Equation" r:id="rId10" imgW="3594100" imgH="406400" progId="Equation.3">
                  <p:embed/>
                  <p:pic>
                    <p:nvPicPr>
                      <p:cNvPr id="3483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5400" y="3860800"/>
                        <a:ext cx="3594100" cy="406400"/>
                      </a:xfrm>
                      <a:prstGeom prst="rect">
                        <a:avLst/>
                      </a:prstGeom>
                      <a:noFill/>
                      <a:ln w="9525">
                        <a:solidFill>
                          <a:srgbClr val="AD0B1E"/>
                        </a:solidFill>
                        <a:miter lim="800000"/>
                        <a:headEnd/>
                        <a:tailEnd/>
                      </a:ln>
                      <a:effectLst/>
                    </p:spPr>
                  </p:pic>
                </p:oleObj>
              </mc:Fallback>
            </mc:AlternateContent>
          </a:graphicData>
        </a:graphic>
      </p:graphicFrame>
      <p:sp>
        <p:nvSpPr>
          <p:cNvPr id="7" name="Content Placeholder 6"/>
          <p:cNvSpPr>
            <a:spLocks noGrp="1"/>
          </p:cNvSpPr>
          <p:nvPr>
            <p:ph idx="14"/>
          </p:nvPr>
        </p:nvSpPr>
        <p:spPr>
          <a:xfrm>
            <a:off x="2971800" y="4343400"/>
            <a:ext cx="5715001" cy="609600"/>
          </a:xfrm>
        </p:spPr>
        <p:txBody>
          <a:bodyPr/>
          <a:lstStyle/>
          <a:p>
            <a:pPr marL="292608" indent="-292608">
              <a:spcBef>
                <a:spcPts val="0"/>
              </a:spcBef>
              <a:spcAft>
                <a:spcPts val="0"/>
              </a:spcAft>
              <a:buFont typeface="Arial" panose="020B0604020202020204" pitchFamily="34" charset="0"/>
              <a:buChar char="•"/>
            </a:pPr>
            <a:r>
              <a:rPr lang="en-US" altLang="en-US" sz="1800" dirty="0"/>
              <a:t>The kinetic energy is computed from the angular velocity and moments of inertia.</a:t>
            </a:r>
            <a:endParaRPr lang="en-US" sz="1800" dirty="0"/>
          </a:p>
        </p:txBody>
      </p:sp>
      <p:graphicFrame>
        <p:nvGraphicFramePr>
          <p:cNvPr id="12" name="Object 5"/>
          <p:cNvGraphicFramePr>
            <a:graphicFrameLocks noChangeAspect="1"/>
          </p:cNvGraphicFramePr>
          <p:nvPr>
            <p:extLst>
              <p:ext uri="{D42A27DB-BD31-4B8C-83A1-F6EECF244321}">
                <p14:modId xmlns:p14="http://schemas.microsoft.com/office/powerpoint/2010/main" val="4150137939"/>
              </p:ext>
            </p:extLst>
          </p:nvPr>
        </p:nvGraphicFramePr>
        <p:xfrm>
          <a:off x="3048000" y="5105400"/>
          <a:ext cx="3594100" cy="876300"/>
        </p:xfrm>
        <a:graphic>
          <a:graphicData uri="http://schemas.openxmlformats.org/presentationml/2006/ole">
            <mc:AlternateContent xmlns:mc="http://schemas.openxmlformats.org/markup-compatibility/2006">
              <mc:Choice xmlns:v="urn:schemas-microsoft-com:vml" Requires="v">
                <p:oleObj spid="_x0000_s154092" name="Equation" r:id="rId12" imgW="3594100" imgH="876300" progId="Equation.3">
                  <p:embed/>
                </p:oleObj>
              </mc:Choice>
              <mc:Fallback>
                <p:oleObj name="Equation" r:id="rId12" imgW="3594100" imgH="876300" progId="Equation.3">
                  <p:embed/>
                  <p:pic>
                    <p:nvPicPr>
                      <p:cNvPr id="23562"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0" y="5105400"/>
                        <a:ext cx="3594100"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4"/>
          <p:cNvGraphicFramePr>
            <a:graphicFrameLocks noChangeAspect="1"/>
          </p:cNvGraphicFramePr>
          <p:nvPr>
            <p:extLst>
              <p:ext uri="{D42A27DB-BD31-4B8C-83A1-F6EECF244321}">
                <p14:modId xmlns:p14="http://schemas.microsoft.com/office/powerpoint/2010/main" val="2448748831"/>
              </p:ext>
            </p:extLst>
          </p:nvPr>
        </p:nvGraphicFramePr>
        <p:xfrm>
          <a:off x="6854754" y="5751673"/>
          <a:ext cx="1993900" cy="723900"/>
        </p:xfrm>
        <a:graphic>
          <a:graphicData uri="http://schemas.openxmlformats.org/presentationml/2006/ole">
            <mc:AlternateContent xmlns:mc="http://schemas.openxmlformats.org/markup-compatibility/2006">
              <mc:Choice xmlns:v="urn:schemas-microsoft-com:vml" Requires="v">
                <p:oleObj spid="_x0000_s154093" name="Equation" r:id="rId14" imgW="1993900" imgH="723900" progId="Equation.DSMT4">
                  <p:embed/>
                </p:oleObj>
              </mc:Choice>
              <mc:Fallback>
                <p:oleObj name="Equation" r:id="rId14" imgW="1993900" imgH="723900" progId="Equation.DSMT4">
                  <p:embed/>
                  <p:pic>
                    <p:nvPicPr>
                      <p:cNvPr id="34833"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54754" y="5751673"/>
                        <a:ext cx="1993900" cy="723900"/>
                      </a:xfrm>
                      <a:prstGeom prst="rect">
                        <a:avLst/>
                      </a:prstGeom>
                      <a:noFill/>
                      <a:ln w="9525">
                        <a:solidFill>
                          <a:srgbClr val="AD0B1E"/>
                        </a:solidFill>
                        <a:miter lim="800000"/>
                        <a:headEnd/>
                        <a:tailEnd/>
                      </a:ln>
                      <a:effectLst/>
                    </p:spPr>
                  </p:pic>
                </p:oleObj>
              </mc:Fallback>
            </mc:AlternateContent>
          </a:graphicData>
        </a:graphic>
      </p:graphicFrame>
    </p:spTree>
    <p:extLst>
      <p:ext uri="{BB962C8B-B14F-4D97-AF65-F5344CB8AC3E}">
        <p14:creationId xmlns:p14="http://schemas.microsoft.com/office/powerpoint/2010/main" val="945996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18.2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17" name="Picture 16" descr="The disk has radius r and rotates about its center of mass G about the x axis. The center of the disk G is attached toaxle OG which has length L. The other end of axle OG is mounted at the origin O. Axle OG can rotate about the y axis about O. The bottom of the rotating disk, point C, is in contact with a horizontal surface.&#10;&#10;The resulting linear momentum is in the z direction, while the angular momentum has components in the x and y directi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41" y="1193660"/>
            <a:ext cx="2865796" cy="1854340"/>
          </a:xfrm>
          <a:prstGeom prst="rect">
            <a:avLst/>
          </a:prstGeom>
        </p:spPr>
      </p:pic>
      <p:graphicFrame>
        <p:nvGraphicFramePr>
          <p:cNvPr id="18" name="Object 4"/>
          <p:cNvGraphicFramePr>
            <a:graphicFrameLocks noChangeAspect="1"/>
          </p:cNvGraphicFramePr>
          <p:nvPr>
            <p:extLst>
              <p:ext uri="{D42A27DB-BD31-4B8C-83A1-F6EECF244321}">
                <p14:modId xmlns:p14="http://schemas.microsoft.com/office/powerpoint/2010/main" val="3312313984"/>
              </p:ext>
            </p:extLst>
          </p:nvPr>
        </p:nvGraphicFramePr>
        <p:xfrm>
          <a:off x="927100" y="3340100"/>
          <a:ext cx="1816100" cy="317500"/>
        </p:xfrm>
        <a:graphic>
          <a:graphicData uri="http://schemas.openxmlformats.org/presentationml/2006/ole">
            <mc:AlternateContent xmlns:mc="http://schemas.openxmlformats.org/markup-compatibility/2006">
              <mc:Choice xmlns:v="urn:schemas-microsoft-com:vml" Requires="v">
                <p:oleObj spid="_x0000_s154995" name="Equation" r:id="rId4" imgW="1815312" imgH="317362" progId="Equation.3">
                  <p:embed/>
                </p:oleObj>
              </mc:Choice>
              <mc:Fallback>
                <p:oleObj name="Equation" r:id="rId4" imgW="1815312" imgH="317362" progId="Equation.3">
                  <p:embed/>
                  <p:pic>
                    <p:nvPicPr>
                      <p:cNvPr id="2458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100" y="3340100"/>
                        <a:ext cx="18161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9" name="Picture 18" descr="The resulting linear momentum is in the z direction, while the angular momentum has components in the x and y direction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4152627"/>
            <a:ext cx="2656259" cy="2248173"/>
          </a:xfrm>
          <a:prstGeom prst="rect">
            <a:avLst/>
          </a:prstGeom>
        </p:spPr>
      </p:pic>
      <p:sp>
        <p:nvSpPr>
          <p:cNvPr id="3" name="Content Placeholder 2"/>
          <p:cNvSpPr>
            <a:spLocks noGrp="1"/>
          </p:cNvSpPr>
          <p:nvPr>
            <p:ph idx="1"/>
          </p:nvPr>
        </p:nvSpPr>
        <p:spPr>
          <a:xfrm>
            <a:off x="3429000" y="990600"/>
            <a:ext cx="5257800" cy="736600"/>
          </a:xfrm>
        </p:spPr>
        <p:txBody>
          <a:bodyPr/>
          <a:lstStyle/>
          <a:p>
            <a:pPr marL="292608" indent="-292608">
              <a:spcBef>
                <a:spcPts val="0"/>
              </a:spcBef>
              <a:spcAft>
                <a:spcPts val="0"/>
              </a:spcAft>
              <a:buFont typeface="Arial" panose="020B0604020202020204" pitchFamily="34" charset="0"/>
              <a:buChar char="•"/>
            </a:pPr>
            <a:r>
              <a:rPr lang="en-US" altLang="en-US" sz="1800" dirty="0"/>
              <a:t>The vector and couple at </a:t>
            </a:r>
            <a:r>
              <a:rPr lang="en-US" altLang="en-US" sz="1800" i="1" dirty="0"/>
              <a:t>G</a:t>
            </a:r>
            <a:r>
              <a:rPr lang="en-US" altLang="en-US" sz="1800" dirty="0"/>
              <a:t> are also computed from the angular velocity and moments of inertia.</a:t>
            </a:r>
          </a:p>
        </p:txBody>
      </p:sp>
      <p:graphicFrame>
        <p:nvGraphicFramePr>
          <p:cNvPr id="14" name="Object 5"/>
          <p:cNvGraphicFramePr>
            <a:graphicFrameLocks noChangeAspect="1"/>
          </p:cNvGraphicFramePr>
          <p:nvPr>
            <p:extLst>
              <p:ext uri="{D42A27DB-BD31-4B8C-83A1-F6EECF244321}">
                <p14:modId xmlns:p14="http://schemas.microsoft.com/office/powerpoint/2010/main" val="1335259598"/>
              </p:ext>
            </p:extLst>
          </p:nvPr>
        </p:nvGraphicFramePr>
        <p:xfrm>
          <a:off x="5960745" y="1812290"/>
          <a:ext cx="1299210" cy="363220"/>
        </p:xfrm>
        <a:graphic>
          <a:graphicData uri="http://schemas.openxmlformats.org/presentationml/2006/ole">
            <mc:AlternateContent xmlns:mc="http://schemas.openxmlformats.org/markup-compatibility/2006">
              <mc:Choice xmlns:v="urn:schemas-microsoft-com:vml" Requires="v">
                <p:oleObj spid="_x0000_s154996" name="Equation" r:id="rId7" imgW="1180588" imgH="330057" progId="Equation.3">
                  <p:embed/>
                </p:oleObj>
              </mc:Choice>
              <mc:Fallback>
                <p:oleObj name="Equation" r:id="rId7" imgW="1180588" imgH="330057" progId="Equation.3">
                  <p:embed/>
                  <p:pic>
                    <p:nvPicPr>
                      <p:cNvPr id="24588"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60745" y="1812290"/>
                        <a:ext cx="1299210" cy="363220"/>
                      </a:xfrm>
                      <a:prstGeom prst="rect">
                        <a:avLst/>
                      </a:prstGeom>
                      <a:noFill/>
                      <a:ln w="9525">
                        <a:solidFill>
                          <a:srgbClr val="AD0B1E"/>
                        </a:solidFill>
                        <a:miter lim="800000"/>
                        <a:headEnd/>
                        <a:tailEnd/>
                      </a:ln>
                      <a:effectLst/>
                    </p:spPr>
                  </p:pic>
                </p:oleObj>
              </mc:Fallback>
            </mc:AlternateContent>
          </a:graphicData>
        </a:graphic>
      </p:graphicFrame>
      <p:graphicFrame>
        <p:nvGraphicFramePr>
          <p:cNvPr id="15" name="Object 2"/>
          <p:cNvGraphicFramePr>
            <a:graphicFrameLocks noChangeAspect="1"/>
          </p:cNvGraphicFramePr>
          <p:nvPr>
            <p:extLst>
              <p:ext uri="{D42A27DB-BD31-4B8C-83A1-F6EECF244321}">
                <p14:modId xmlns:p14="http://schemas.microsoft.com/office/powerpoint/2010/main" val="1414290695"/>
              </p:ext>
            </p:extLst>
          </p:nvPr>
        </p:nvGraphicFramePr>
        <p:xfrm>
          <a:off x="3712210" y="2473325"/>
          <a:ext cx="3450590" cy="908050"/>
        </p:xfrm>
        <a:graphic>
          <a:graphicData uri="http://schemas.openxmlformats.org/presentationml/2006/ole">
            <mc:AlternateContent xmlns:mc="http://schemas.openxmlformats.org/markup-compatibility/2006">
              <mc:Choice xmlns:v="urn:schemas-microsoft-com:vml" Requires="v">
                <p:oleObj spid="_x0000_s154997" name="Equation" r:id="rId9" imgW="3136900" imgH="825500" progId="Equation.DSMT4">
                  <p:embed/>
                </p:oleObj>
              </mc:Choice>
              <mc:Fallback>
                <p:oleObj name="Equation" r:id="rId9" imgW="3136900" imgH="825500" progId="Equation.DSMT4">
                  <p:embed/>
                  <p:pic>
                    <p:nvPicPr>
                      <p:cNvPr id="24582"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2210" y="2473325"/>
                        <a:ext cx="3450590"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3"/>
          <p:cNvGraphicFramePr>
            <a:graphicFrameLocks noChangeAspect="1"/>
          </p:cNvGraphicFramePr>
          <p:nvPr>
            <p:extLst>
              <p:ext uri="{D42A27DB-BD31-4B8C-83A1-F6EECF244321}">
                <p14:modId xmlns:p14="http://schemas.microsoft.com/office/powerpoint/2010/main" val="531844349"/>
              </p:ext>
            </p:extLst>
          </p:nvPr>
        </p:nvGraphicFramePr>
        <p:xfrm>
          <a:off x="5446395" y="3627755"/>
          <a:ext cx="2556510" cy="656590"/>
        </p:xfrm>
        <a:graphic>
          <a:graphicData uri="http://schemas.openxmlformats.org/presentationml/2006/ole">
            <mc:AlternateContent xmlns:mc="http://schemas.openxmlformats.org/markup-compatibility/2006">
              <mc:Choice xmlns:v="urn:schemas-microsoft-com:vml" Requires="v">
                <p:oleObj spid="_x0000_s154998" name="Equation" r:id="rId11" imgW="2324100" imgH="596900" progId="Equation.3">
                  <p:embed/>
                </p:oleObj>
              </mc:Choice>
              <mc:Fallback>
                <p:oleObj name="Equation" r:id="rId11" imgW="2324100" imgH="596900" progId="Equation.3">
                  <p:embed/>
                  <p:pic>
                    <p:nvPicPr>
                      <p:cNvPr id="24583"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46395" y="3627755"/>
                        <a:ext cx="2556510" cy="656590"/>
                      </a:xfrm>
                      <a:prstGeom prst="rect">
                        <a:avLst/>
                      </a:prstGeom>
                      <a:noFill/>
                      <a:ln w="9525">
                        <a:solidFill>
                          <a:srgbClr val="AD0B1E"/>
                        </a:solidFill>
                        <a:miter lim="800000"/>
                        <a:headEnd/>
                        <a:tailEnd/>
                      </a:ln>
                      <a:effectLst/>
                    </p:spPr>
                  </p:pic>
                </p:oleObj>
              </mc:Fallback>
            </mc:AlternateContent>
          </a:graphicData>
        </a:graphic>
      </p:graphicFrame>
      <p:sp>
        <p:nvSpPr>
          <p:cNvPr id="6" name="Content Placeholder 5"/>
          <p:cNvSpPr>
            <a:spLocks noGrp="1"/>
          </p:cNvSpPr>
          <p:nvPr>
            <p:ph idx="13"/>
          </p:nvPr>
        </p:nvSpPr>
        <p:spPr>
          <a:xfrm>
            <a:off x="3276600" y="4495800"/>
            <a:ext cx="5410200" cy="1257300"/>
          </a:xfrm>
        </p:spPr>
        <p:txBody>
          <a:bodyPr/>
          <a:lstStyle/>
          <a:p>
            <a:r>
              <a:rPr lang="en-US" altLang="en-US" sz="1800" b="1" dirty="0">
                <a:solidFill>
                  <a:srgbClr val="AD0B1E"/>
                </a:solidFill>
              </a:rPr>
              <a:t>Reflect and Think:</a:t>
            </a:r>
          </a:p>
          <a:p>
            <a:pPr marL="292608" indent="-292608">
              <a:spcBef>
                <a:spcPts val="0"/>
              </a:spcBef>
              <a:spcAft>
                <a:spcPts val="0"/>
              </a:spcAft>
              <a:buFont typeface="Arial" panose="020B0604020202020204" pitchFamily="34" charset="0"/>
              <a:buChar char="•"/>
            </a:pPr>
            <a:r>
              <a:rPr lang="en-US" altLang="en-US" sz="1800" dirty="0"/>
              <a:t>If the mass of the axle were not negligible and it was instead modeled as a slender rod with a mass M</a:t>
            </a:r>
            <a:r>
              <a:rPr lang="en-US" altLang="en-US" sz="1800" baseline="-25000" dirty="0"/>
              <a:t>axle</a:t>
            </a:r>
            <a:r>
              <a:rPr lang="en-US" altLang="en-US" sz="1800" dirty="0"/>
              <a:t>, it would also contribute to the kinetic energy, </a:t>
            </a:r>
          </a:p>
        </p:txBody>
      </p:sp>
      <p:graphicFrame>
        <p:nvGraphicFramePr>
          <p:cNvPr id="4" name="Object 3"/>
          <p:cNvGraphicFramePr>
            <a:graphicFrameLocks noChangeAspect="1"/>
          </p:cNvGraphicFramePr>
          <p:nvPr>
            <p:extLst>
              <p:ext uri="{D42A27DB-BD31-4B8C-83A1-F6EECF244321}">
                <p14:modId xmlns:p14="http://schemas.microsoft.com/office/powerpoint/2010/main" val="1141414561"/>
              </p:ext>
            </p:extLst>
          </p:nvPr>
        </p:nvGraphicFramePr>
        <p:xfrm>
          <a:off x="3657600" y="5832071"/>
          <a:ext cx="4213416" cy="777233"/>
        </p:xfrm>
        <a:graphic>
          <a:graphicData uri="http://schemas.openxmlformats.org/presentationml/2006/ole">
            <mc:AlternateContent xmlns:mc="http://schemas.openxmlformats.org/markup-compatibility/2006">
              <mc:Choice xmlns:v="urn:schemas-microsoft-com:vml" Requires="v">
                <p:oleObj spid="_x0000_s154999" name="Equation" r:id="rId13" imgW="2616120" imgH="482400" progId="Equation.DSMT4">
                  <p:embed/>
                </p:oleObj>
              </mc:Choice>
              <mc:Fallback>
                <p:oleObj name="Equation" r:id="rId13" imgW="2616120" imgH="482400" progId="Equation.DSMT4">
                  <p:embed/>
                  <p:pic>
                    <p:nvPicPr>
                      <p:cNvPr id="0" name=""/>
                      <p:cNvPicPr/>
                      <p:nvPr/>
                    </p:nvPicPr>
                    <p:blipFill>
                      <a:blip r:embed="rId14"/>
                      <a:stretch>
                        <a:fillRect/>
                      </a:stretch>
                    </p:blipFill>
                    <p:spPr>
                      <a:xfrm>
                        <a:off x="3657600" y="5832071"/>
                        <a:ext cx="4213416" cy="777233"/>
                      </a:xfrm>
                      <a:prstGeom prst="rect">
                        <a:avLst/>
                      </a:prstGeom>
                    </p:spPr>
                  </p:pic>
                </p:oleObj>
              </mc:Fallback>
            </mc:AlternateContent>
          </a:graphicData>
        </a:graphic>
      </p:graphicFrame>
    </p:spTree>
    <p:extLst>
      <p:ext uri="{BB962C8B-B14F-4D97-AF65-F5344CB8AC3E}">
        <p14:creationId xmlns:p14="http://schemas.microsoft.com/office/powerpoint/2010/main" val="4287534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0700"/>
          </a:xfrm>
        </p:spPr>
        <p:txBody>
          <a:bodyPr/>
          <a:lstStyle/>
          <a:p>
            <a:r>
              <a:rPr lang="en-US" altLang="en-US" b="1" dirty="0">
                <a:solidFill>
                  <a:srgbClr val="AD0B1E"/>
                </a:solidFill>
                <a:ea typeface="ＭＳ Ｐゴシック" pitchFamily="34" charset="-128"/>
              </a:rPr>
              <a:t>Motion of a Rigid Body in Three Dimensions</a:t>
            </a:r>
            <a:endParaRPr lang="en-US" b="1" dirty="0">
              <a:solidFill>
                <a:srgbClr val="AD0B1E"/>
              </a:solidFill>
            </a:endParaRPr>
          </a:p>
        </p:txBody>
      </p:sp>
      <p:pic>
        <p:nvPicPr>
          <p:cNvPr id="19" name="Picture 18" descr="GX'Y'Z' is a coordinate system with axes parallel to the global XYZ axes, but with its origin at the center of mass G. Gxyz is a coordinate system with its origin at the center of mass G, but whose axes rotate along with the bod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185" y="1752600"/>
            <a:ext cx="2716726" cy="2461500"/>
          </a:xfrm>
          <a:prstGeom prst="rect">
            <a:avLst/>
          </a:prstGeom>
        </p:spPr>
      </p:pic>
      <p:graphicFrame>
        <p:nvGraphicFramePr>
          <p:cNvPr id="18" name="Object 7"/>
          <p:cNvGraphicFramePr>
            <a:graphicFrameLocks noChangeAspect="1"/>
          </p:cNvGraphicFramePr>
          <p:nvPr>
            <p:extLst>
              <p:ext uri="{D42A27DB-BD31-4B8C-83A1-F6EECF244321}">
                <p14:modId xmlns:p14="http://schemas.microsoft.com/office/powerpoint/2010/main" val="2809344431"/>
              </p:ext>
            </p:extLst>
          </p:nvPr>
        </p:nvGraphicFramePr>
        <p:xfrm>
          <a:off x="990600" y="4597400"/>
          <a:ext cx="1587500" cy="812800"/>
        </p:xfrm>
        <a:graphic>
          <a:graphicData uri="http://schemas.openxmlformats.org/presentationml/2006/ole">
            <mc:AlternateContent xmlns:mc="http://schemas.openxmlformats.org/markup-compatibility/2006">
              <mc:Choice xmlns:v="urn:schemas-microsoft-com:vml" Requires="v">
                <p:oleObj spid="_x0000_s156100" name="Equation" r:id="rId4" imgW="1586811" imgH="812447" progId="Equation.3">
                  <p:embed/>
                </p:oleObj>
              </mc:Choice>
              <mc:Fallback>
                <p:oleObj name="Equation" r:id="rId4" imgW="1586811" imgH="812447" progId="Equation.3">
                  <p:embed/>
                  <p:pic>
                    <p:nvPicPr>
                      <p:cNvPr id="2561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4597400"/>
                        <a:ext cx="15875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505200" y="1600200"/>
            <a:ext cx="5181600" cy="669326"/>
          </a:xfrm>
        </p:spPr>
        <p:txBody>
          <a:bodyPr/>
          <a:lstStyle/>
          <a:p>
            <a:pPr marL="292608" indent="-292608">
              <a:spcBef>
                <a:spcPts val="0"/>
              </a:spcBef>
              <a:spcAft>
                <a:spcPts val="0"/>
              </a:spcAft>
              <a:buFont typeface="Arial" panose="020B0604020202020204" pitchFamily="34" charset="0"/>
              <a:buChar char="•"/>
            </a:pPr>
            <a:r>
              <a:rPr lang="en-US" altLang="en-US" sz="2000" dirty="0"/>
              <a:t>Angular momentum and its rate of change are taken with respect to </a:t>
            </a:r>
            <a:r>
              <a:rPr lang="en-US" altLang="en-US" sz="2000" dirty="0" err="1"/>
              <a:t>centroidal</a:t>
            </a:r>
            <a:r>
              <a:rPr lang="en-US" altLang="en-US" sz="2000" dirty="0"/>
              <a:t> axes</a:t>
            </a:r>
          </a:p>
        </p:txBody>
      </p:sp>
      <p:graphicFrame>
        <p:nvGraphicFramePr>
          <p:cNvPr id="3" name="Object 2"/>
          <p:cNvGraphicFramePr>
            <a:graphicFrameLocks noChangeAspect="1"/>
          </p:cNvGraphicFramePr>
          <p:nvPr>
            <p:extLst>
              <p:ext uri="{D42A27DB-BD31-4B8C-83A1-F6EECF244321}">
                <p14:modId xmlns:p14="http://schemas.microsoft.com/office/powerpoint/2010/main" val="2535819508"/>
              </p:ext>
            </p:extLst>
          </p:nvPr>
        </p:nvGraphicFramePr>
        <p:xfrm>
          <a:off x="7618737" y="1999416"/>
          <a:ext cx="780951" cy="260317"/>
        </p:xfrm>
        <a:graphic>
          <a:graphicData uri="http://schemas.openxmlformats.org/presentationml/2006/ole">
            <mc:AlternateContent xmlns:mc="http://schemas.openxmlformats.org/markup-compatibility/2006">
              <mc:Choice xmlns:v="urn:schemas-microsoft-com:vml" Requires="v">
                <p:oleObj spid="_x0000_s156101" name="Equation" r:id="rId6" imgW="533160" imgH="177480" progId="Equation.DSMT4">
                  <p:embed/>
                </p:oleObj>
              </mc:Choice>
              <mc:Fallback>
                <p:oleObj name="Equation" r:id="rId6" imgW="533160" imgH="177480" progId="Equation.DSMT4">
                  <p:embed/>
                  <p:pic>
                    <p:nvPicPr>
                      <p:cNvPr id="0" name=""/>
                      <p:cNvPicPr/>
                      <p:nvPr/>
                    </p:nvPicPr>
                    <p:blipFill>
                      <a:blip r:embed="rId7"/>
                      <a:stretch>
                        <a:fillRect/>
                      </a:stretch>
                    </p:blipFill>
                    <p:spPr>
                      <a:xfrm>
                        <a:off x="7618737" y="1999416"/>
                        <a:ext cx="780951" cy="260317"/>
                      </a:xfrm>
                      <a:prstGeom prst="rect">
                        <a:avLst/>
                      </a:prstGeom>
                    </p:spPr>
                  </p:pic>
                </p:oleObj>
              </mc:Fallback>
            </mc:AlternateContent>
          </a:graphicData>
        </a:graphic>
      </p:graphicFrame>
      <p:sp>
        <p:nvSpPr>
          <p:cNvPr id="20" name="Content Placeholder 12"/>
          <p:cNvSpPr>
            <a:spLocks noGrp="1"/>
          </p:cNvSpPr>
          <p:nvPr>
            <p:ph idx="20"/>
          </p:nvPr>
        </p:nvSpPr>
        <p:spPr>
          <a:xfrm>
            <a:off x="3869635" y="2274880"/>
            <a:ext cx="2209800" cy="369848"/>
          </a:xfrm>
        </p:spPr>
        <p:txBody>
          <a:bodyPr/>
          <a:lstStyle/>
          <a:p>
            <a:pPr>
              <a:spcBef>
                <a:spcPts val="0"/>
              </a:spcBef>
              <a:spcAft>
                <a:spcPts val="0"/>
              </a:spcAft>
            </a:pPr>
            <a:r>
              <a:rPr lang="en-US" altLang="en-US" sz="2000" dirty="0"/>
              <a:t>of fixed orientation.</a:t>
            </a:r>
          </a:p>
        </p:txBody>
      </p:sp>
      <p:sp>
        <p:nvSpPr>
          <p:cNvPr id="7" name="Content Placeholder 6"/>
          <p:cNvSpPr>
            <a:spLocks noGrp="1"/>
          </p:cNvSpPr>
          <p:nvPr>
            <p:ph idx="14"/>
          </p:nvPr>
        </p:nvSpPr>
        <p:spPr>
          <a:xfrm>
            <a:off x="3505200" y="2642839"/>
            <a:ext cx="2362200" cy="457200"/>
          </a:xfrm>
        </p:spPr>
        <p:txBody>
          <a:bodyPr/>
          <a:lstStyle/>
          <a:p>
            <a:pPr marL="292608" indent="-292608">
              <a:spcBef>
                <a:spcPts val="0"/>
              </a:spcBef>
              <a:spcAft>
                <a:spcPts val="0"/>
              </a:spcAft>
              <a:buFont typeface="Arial" panose="020B0604020202020204" pitchFamily="34" charset="0"/>
              <a:buChar char="•"/>
            </a:pPr>
            <a:r>
              <a:rPr lang="en-US" altLang="en-US" sz="2000" dirty="0"/>
              <a:t>Transformation of</a:t>
            </a:r>
            <a:endParaRPr lang="en-US" sz="2000" dirty="0"/>
          </a:p>
        </p:txBody>
      </p:sp>
      <p:graphicFrame>
        <p:nvGraphicFramePr>
          <p:cNvPr id="14" name="Object 5"/>
          <p:cNvGraphicFramePr>
            <a:graphicFrameLocks noChangeAspect="1"/>
          </p:cNvGraphicFramePr>
          <p:nvPr>
            <p:extLst>
              <p:ext uri="{D42A27DB-BD31-4B8C-83A1-F6EECF244321}">
                <p14:modId xmlns:p14="http://schemas.microsoft.com/office/powerpoint/2010/main" val="1180589960"/>
              </p:ext>
            </p:extLst>
          </p:nvPr>
        </p:nvGraphicFramePr>
        <p:xfrm>
          <a:off x="5766564" y="2646616"/>
          <a:ext cx="1063580" cy="409069"/>
        </p:xfrm>
        <a:graphic>
          <a:graphicData uri="http://schemas.openxmlformats.org/presentationml/2006/ole">
            <mc:AlternateContent xmlns:mc="http://schemas.openxmlformats.org/markup-compatibility/2006">
              <mc:Choice xmlns:v="urn:schemas-microsoft-com:vml" Requires="v">
                <p:oleObj spid="_x0000_s156102" name="Equation" r:id="rId8" imgW="660240" imgH="253800" progId="Equation.DSMT4">
                  <p:embed/>
                </p:oleObj>
              </mc:Choice>
              <mc:Fallback>
                <p:oleObj name="Equation" r:id="rId8" imgW="660240" imgH="253800" progId="Equation.DSMT4">
                  <p:embed/>
                  <p:pic>
                    <p:nvPicPr>
                      <p:cNvPr id="25615" name="Object 5"/>
                      <p:cNvPicPr>
                        <a:picLocks noChangeAspect="1" noChangeArrowheads="1"/>
                      </p:cNvPicPr>
                      <p:nvPr/>
                    </p:nvPicPr>
                    <p:blipFill>
                      <a:blip r:embed="rId9"/>
                      <a:srcRect/>
                      <a:stretch>
                        <a:fillRect/>
                      </a:stretch>
                    </p:blipFill>
                    <p:spPr bwMode="auto">
                      <a:xfrm>
                        <a:off x="5766564" y="2646616"/>
                        <a:ext cx="1063580" cy="409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3886200" y="2667000"/>
            <a:ext cx="4800600" cy="676023"/>
          </a:xfrm>
        </p:spPr>
        <p:txBody>
          <a:bodyPr/>
          <a:lstStyle/>
          <a:p>
            <a:pPr indent="2911475"/>
            <a:r>
              <a:rPr lang="en-US" altLang="en-US" sz="2000" dirty="0"/>
              <a:t>is independent of the system of coordinate axes.</a:t>
            </a:r>
            <a:endParaRPr lang="en-US" sz="2000" dirty="0"/>
          </a:p>
        </p:txBody>
      </p:sp>
      <p:sp>
        <p:nvSpPr>
          <p:cNvPr id="9" name="Content Placeholder 8"/>
          <p:cNvSpPr>
            <a:spLocks noGrp="1"/>
          </p:cNvSpPr>
          <p:nvPr>
            <p:ph idx="16"/>
          </p:nvPr>
        </p:nvSpPr>
        <p:spPr>
          <a:xfrm>
            <a:off x="3505200" y="3428999"/>
            <a:ext cx="5181600" cy="1001751"/>
          </a:xfrm>
        </p:spPr>
        <p:txBody>
          <a:bodyPr/>
          <a:lstStyle/>
          <a:p>
            <a:pPr marL="292608" indent="-292608">
              <a:spcBef>
                <a:spcPts val="0"/>
              </a:spcBef>
              <a:spcAft>
                <a:spcPts val="0"/>
              </a:spcAft>
              <a:buFont typeface="Arial" panose="020B0604020202020204" pitchFamily="34" charset="0"/>
              <a:buChar char="•"/>
            </a:pPr>
            <a:r>
              <a:rPr lang="en-US" altLang="en-US" sz="2000" dirty="0"/>
              <a:t>Convenient to use body fixed axes </a:t>
            </a:r>
            <a:r>
              <a:rPr lang="en-US" altLang="en-US" sz="2000" i="1" dirty="0" err="1"/>
              <a:t>Gxyz</a:t>
            </a:r>
            <a:r>
              <a:rPr lang="en-US" altLang="en-US" sz="2000" dirty="0"/>
              <a:t> where moments and products of inertia are not time dependent.</a:t>
            </a:r>
          </a:p>
        </p:txBody>
      </p:sp>
      <p:sp>
        <p:nvSpPr>
          <p:cNvPr id="10" name="Content Placeholder 9"/>
          <p:cNvSpPr>
            <a:spLocks noGrp="1"/>
          </p:cNvSpPr>
          <p:nvPr>
            <p:ph idx="17"/>
          </p:nvPr>
        </p:nvSpPr>
        <p:spPr>
          <a:xfrm>
            <a:off x="3505200" y="4495800"/>
            <a:ext cx="5181600" cy="457200"/>
          </a:xfrm>
        </p:spPr>
        <p:txBody>
          <a:bodyPr/>
          <a:lstStyle/>
          <a:p>
            <a:pPr marL="292608" indent="-292608">
              <a:spcBef>
                <a:spcPts val="0"/>
              </a:spcBef>
              <a:spcAft>
                <a:spcPts val="0"/>
              </a:spcAft>
              <a:buFont typeface="Arial" panose="020B0604020202020204" pitchFamily="34" charset="0"/>
              <a:buChar char="•"/>
            </a:pPr>
            <a:r>
              <a:rPr lang="en-US" altLang="en-US" sz="2000" dirty="0"/>
              <a:t>Define rate of change of change of</a:t>
            </a:r>
            <a:endParaRPr lang="en-US" sz="2000" dirty="0"/>
          </a:p>
        </p:txBody>
      </p:sp>
      <p:graphicFrame>
        <p:nvGraphicFramePr>
          <p:cNvPr id="15" name="Object 4"/>
          <p:cNvGraphicFramePr>
            <a:graphicFrameLocks noChangeAspect="1"/>
          </p:cNvGraphicFramePr>
          <p:nvPr>
            <p:extLst>
              <p:ext uri="{D42A27DB-BD31-4B8C-83A1-F6EECF244321}">
                <p14:modId xmlns:p14="http://schemas.microsoft.com/office/powerpoint/2010/main" val="4107425945"/>
              </p:ext>
            </p:extLst>
          </p:nvPr>
        </p:nvGraphicFramePr>
        <p:xfrm>
          <a:off x="7467600" y="4597400"/>
          <a:ext cx="406400" cy="355600"/>
        </p:xfrm>
        <a:graphic>
          <a:graphicData uri="http://schemas.openxmlformats.org/presentationml/2006/ole">
            <mc:AlternateContent xmlns:mc="http://schemas.openxmlformats.org/markup-compatibility/2006">
              <mc:Choice xmlns:v="urn:schemas-microsoft-com:vml" Requires="v">
                <p:oleObj spid="_x0000_s156103" name="Equation" r:id="rId10" imgW="406048" imgH="355292" progId="Equation.3">
                  <p:embed/>
                </p:oleObj>
              </mc:Choice>
              <mc:Fallback>
                <p:oleObj name="Equation" r:id="rId10" imgW="406048" imgH="355292" progId="Equation.3">
                  <p:embed/>
                  <p:pic>
                    <p:nvPicPr>
                      <p:cNvPr id="25613"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67600" y="4597400"/>
                        <a:ext cx="4064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Content Placeholder 10"/>
          <p:cNvSpPr>
            <a:spLocks noGrp="1"/>
          </p:cNvSpPr>
          <p:nvPr>
            <p:ph idx="18"/>
          </p:nvPr>
        </p:nvSpPr>
        <p:spPr>
          <a:xfrm>
            <a:off x="3886200" y="4521200"/>
            <a:ext cx="4800600" cy="812800"/>
          </a:xfrm>
        </p:spPr>
        <p:txBody>
          <a:bodyPr/>
          <a:lstStyle/>
          <a:p>
            <a:pPr indent="3946525"/>
            <a:r>
              <a:rPr lang="en-US" altLang="en-US" sz="2000" dirty="0"/>
              <a:t>with respect to the rotating frame,</a:t>
            </a:r>
            <a:endParaRPr lang="en-US" sz="2000" dirty="0"/>
          </a:p>
        </p:txBody>
      </p:sp>
      <p:graphicFrame>
        <p:nvGraphicFramePr>
          <p:cNvPr id="16" name="Object 2"/>
          <p:cNvGraphicFramePr>
            <a:graphicFrameLocks noChangeAspect="1"/>
          </p:cNvGraphicFramePr>
          <p:nvPr>
            <p:extLst>
              <p:ext uri="{D42A27DB-BD31-4B8C-83A1-F6EECF244321}">
                <p14:modId xmlns:p14="http://schemas.microsoft.com/office/powerpoint/2010/main" val="4279893866"/>
              </p:ext>
            </p:extLst>
          </p:nvPr>
        </p:nvGraphicFramePr>
        <p:xfrm>
          <a:off x="3849688" y="5240338"/>
          <a:ext cx="2676525" cy="890587"/>
        </p:xfrm>
        <a:graphic>
          <a:graphicData uri="http://schemas.openxmlformats.org/presentationml/2006/ole">
            <mc:AlternateContent xmlns:mc="http://schemas.openxmlformats.org/markup-compatibility/2006">
              <mc:Choice xmlns:v="urn:schemas-microsoft-com:vml" Requires="v">
                <p:oleObj spid="_x0000_s156104" name="Equation" r:id="rId12" imgW="1828800" imgH="609480" progId="Equation.DSMT4">
                  <p:embed/>
                </p:oleObj>
              </mc:Choice>
              <mc:Fallback>
                <p:oleObj name="Equation" r:id="rId12" imgW="1828800" imgH="609480" progId="Equation.DSMT4">
                  <p:embed/>
                  <p:pic>
                    <p:nvPicPr>
                      <p:cNvPr id="25609" name="Object 2"/>
                      <p:cNvPicPr>
                        <a:picLocks noChangeAspect="1" noChangeArrowheads="1"/>
                      </p:cNvPicPr>
                      <p:nvPr/>
                    </p:nvPicPr>
                    <p:blipFill>
                      <a:blip r:embed="rId13"/>
                      <a:srcRect/>
                      <a:stretch>
                        <a:fillRect/>
                      </a:stretch>
                    </p:blipFill>
                    <p:spPr bwMode="auto">
                      <a:xfrm>
                        <a:off x="3849688" y="5240338"/>
                        <a:ext cx="2676525" cy="89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3"/>
          <p:cNvGraphicFramePr>
            <a:graphicFrameLocks noChangeAspect="1"/>
          </p:cNvGraphicFramePr>
          <p:nvPr>
            <p:extLst>
              <p:ext uri="{D42A27DB-BD31-4B8C-83A1-F6EECF244321}">
                <p14:modId xmlns:p14="http://schemas.microsoft.com/office/powerpoint/2010/main" val="1919875661"/>
              </p:ext>
            </p:extLst>
          </p:nvPr>
        </p:nvGraphicFramePr>
        <p:xfrm>
          <a:off x="4267200" y="6172200"/>
          <a:ext cx="3775364" cy="427182"/>
        </p:xfrm>
        <a:graphic>
          <a:graphicData uri="http://schemas.openxmlformats.org/presentationml/2006/ole">
            <mc:AlternateContent xmlns:mc="http://schemas.openxmlformats.org/markup-compatibility/2006">
              <mc:Choice xmlns:v="urn:schemas-microsoft-com:vml" Requires="v">
                <p:oleObj spid="_x0000_s156105" name="Equation" r:id="rId14" imgW="4152900" imgH="469900" progId="Equation.3">
                  <p:embed/>
                </p:oleObj>
              </mc:Choice>
              <mc:Fallback>
                <p:oleObj name="Equation" r:id="rId14" imgW="4152900" imgH="469900" progId="Equation.3">
                  <p:embed/>
                  <p:pic>
                    <p:nvPicPr>
                      <p:cNvPr id="25611"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67200" y="6172200"/>
                        <a:ext cx="3775364" cy="427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29403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P spid="1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0700"/>
          </a:xfrm>
        </p:spPr>
        <p:txBody>
          <a:bodyPr/>
          <a:lstStyle/>
          <a:p>
            <a:r>
              <a:rPr lang="en-US" altLang="en-US" b="1" dirty="0">
                <a:ea typeface="ＭＳ Ｐゴシック" pitchFamily="34" charset="-128"/>
              </a:rPr>
              <a:t>Euler’s Equations of Motion &amp; </a:t>
            </a:r>
            <a:r>
              <a:rPr lang="en-US" altLang="en-US" b="1" dirty="0" err="1">
                <a:ea typeface="ＭＳ Ｐゴシック" pitchFamily="34" charset="-128"/>
              </a:rPr>
              <a:t>D’Alembert’s</a:t>
            </a:r>
            <a:r>
              <a:rPr lang="en-US" altLang="en-US" b="1" dirty="0">
                <a:ea typeface="ＭＳ Ｐゴシック" pitchFamily="34" charset="-128"/>
              </a:rPr>
              <a:t> Principle</a:t>
            </a:r>
            <a:endParaRPr lang="en-US" b="1" dirty="0">
              <a:solidFill>
                <a:srgbClr val="AD0B1E"/>
              </a:solidFill>
            </a:endParaRPr>
          </a:p>
        </p:txBody>
      </p:sp>
      <p:sp>
        <p:nvSpPr>
          <p:cNvPr id="4" name="Content Placeholder 3"/>
          <p:cNvSpPr>
            <a:spLocks noGrp="1"/>
          </p:cNvSpPr>
          <p:nvPr>
            <p:ph idx="13"/>
          </p:nvPr>
        </p:nvSpPr>
        <p:spPr>
          <a:xfrm>
            <a:off x="4038600" y="1593850"/>
            <a:ext cx="1164536" cy="304800"/>
          </a:xfrm>
        </p:spPr>
        <p:txBody>
          <a:bodyPr/>
          <a:lstStyle/>
          <a:p>
            <a:pPr marL="292608" indent="-292608">
              <a:lnSpc>
                <a:spcPct val="90000"/>
              </a:lnSpc>
              <a:spcBef>
                <a:spcPts val="1000"/>
              </a:spcBef>
              <a:spcAft>
                <a:spcPts val="0"/>
              </a:spcAft>
              <a:buFont typeface="Arial" panose="020B0604020202020204" pitchFamily="34" charset="0"/>
              <a:buChar char="•"/>
            </a:pPr>
            <a:r>
              <a:rPr lang="en-US" sz="2000" dirty="0"/>
              <a:t>With</a:t>
            </a:r>
          </a:p>
        </p:txBody>
      </p:sp>
      <p:graphicFrame>
        <p:nvGraphicFramePr>
          <p:cNvPr id="27" name="Object 5"/>
          <p:cNvGraphicFramePr>
            <a:graphicFrameLocks noChangeAspect="1"/>
          </p:cNvGraphicFramePr>
          <p:nvPr>
            <p:extLst>
              <p:ext uri="{D42A27DB-BD31-4B8C-83A1-F6EECF244321}">
                <p14:modId xmlns:p14="http://schemas.microsoft.com/office/powerpoint/2010/main" val="3592992061"/>
              </p:ext>
            </p:extLst>
          </p:nvPr>
        </p:nvGraphicFramePr>
        <p:xfrm>
          <a:off x="5029200" y="1606550"/>
          <a:ext cx="711200" cy="292100"/>
        </p:xfrm>
        <a:graphic>
          <a:graphicData uri="http://schemas.openxmlformats.org/presentationml/2006/ole">
            <mc:AlternateContent xmlns:mc="http://schemas.openxmlformats.org/markup-compatibility/2006">
              <mc:Choice xmlns:v="urn:schemas-microsoft-com:vml" Requires="v">
                <p:oleObj spid="_x0000_s173214" name="Equation" r:id="rId3" imgW="710891" imgH="291973" progId="Equation.DSMT4">
                  <p:embed/>
                </p:oleObj>
              </mc:Choice>
              <mc:Fallback>
                <p:oleObj name="Equation" r:id="rId3" imgW="710891" imgH="291973" progId="Equation.DSMT4">
                  <p:embed/>
                  <p:pic>
                    <p:nvPicPr>
                      <p:cNvPr id="26642"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606550"/>
                        <a:ext cx="7112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Content Placeholder 11"/>
          <p:cNvSpPr>
            <a:spLocks noGrp="1"/>
          </p:cNvSpPr>
          <p:nvPr>
            <p:ph idx="14"/>
          </p:nvPr>
        </p:nvSpPr>
        <p:spPr>
          <a:xfrm>
            <a:off x="4419600" y="1524000"/>
            <a:ext cx="4419600" cy="990600"/>
          </a:xfrm>
        </p:spPr>
        <p:txBody>
          <a:bodyPr/>
          <a:lstStyle/>
          <a:p>
            <a:pPr indent="1262063"/>
            <a:r>
              <a:rPr lang="en-US" altLang="en-US" sz="2000" dirty="0"/>
              <a:t>and </a:t>
            </a:r>
            <a:r>
              <a:rPr lang="en-US" altLang="en-US" sz="2000" i="1" dirty="0" err="1"/>
              <a:t>Gxyz</a:t>
            </a:r>
            <a:r>
              <a:rPr lang="en-US" altLang="en-US" sz="2000" dirty="0"/>
              <a:t> chosen to correspond to the principal axes of inertia,</a:t>
            </a:r>
            <a:endParaRPr lang="en-US" altLang="en-US" sz="2000" i="1" dirty="0"/>
          </a:p>
        </p:txBody>
      </p:sp>
      <p:graphicFrame>
        <p:nvGraphicFramePr>
          <p:cNvPr id="28" name="Object 3"/>
          <p:cNvGraphicFramePr>
            <a:graphicFrameLocks noChangeAspect="1"/>
          </p:cNvGraphicFramePr>
          <p:nvPr>
            <p:extLst>
              <p:ext uri="{D42A27DB-BD31-4B8C-83A1-F6EECF244321}">
                <p14:modId xmlns:p14="http://schemas.microsoft.com/office/powerpoint/2010/main" val="2085798684"/>
              </p:ext>
            </p:extLst>
          </p:nvPr>
        </p:nvGraphicFramePr>
        <p:xfrm>
          <a:off x="4914900" y="2743200"/>
          <a:ext cx="2984500" cy="469900"/>
        </p:xfrm>
        <a:graphic>
          <a:graphicData uri="http://schemas.openxmlformats.org/presentationml/2006/ole">
            <mc:AlternateContent xmlns:mc="http://schemas.openxmlformats.org/markup-compatibility/2006">
              <mc:Choice xmlns:v="urn:schemas-microsoft-com:vml" Requires="v">
                <p:oleObj spid="_x0000_s173215" name="Equation" r:id="rId5" imgW="2984500" imgH="469900" progId="Equation.3">
                  <p:embed/>
                </p:oleObj>
              </mc:Choice>
              <mc:Fallback>
                <p:oleObj name="Equation" r:id="rId5" imgW="2984500" imgH="469900" progId="Equation.3">
                  <p:embed/>
                  <p:pic>
                    <p:nvPicPr>
                      <p:cNvPr id="2663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4900" y="2743200"/>
                        <a:ext cx="29845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Content Placeholder 12"/>
          <p:cNvSpPr>
            <a:spLocks noGrp="1"/>
          </p:cNvSpPr>
          <p:nvPr>
            <p:ph idx="15"/>
          </p:nvPr>
        </p:nvSpPr>
        <p:spPr>
          <a:xfrm>
            <a:off x="4851400" y="3278990"/>
            <a:ext cx="2286000" cy="423924"/>
          </a:xfrm>
        </p:spPr>
        <p:txBody>
          <a:bodyPr/>
          <a:lstStyle/>
          <a:p>
            <a:r>
              <a:rPr lang="en-US" altLang="en-US" sz="2000" dirty="0"/>
              <a:t>Euler’s Equations:</a:t>
            </a:r>
          </a:p>
        </p:txBody>
      </p:sp>
      <p:graphicFrame>
        <p:nvGraphicFramePr>
          <p:cNvPr id="29" name="Object 4"/>
          <p:cNvGraphicFramePr>
            <a:graphicFrameLocks noChangeAspect="1"/>
          </p:cNvGraphicFramePr>
          <p:nvPr>
            <p:extLst>
              <p:ext uri="{D42A27DB-BD31-4B8C-83A1-F6EECF244321}">
                <p14:modId xmlns:p14="http://schemas.microsoft.com/office/powerpoint/2010/main" val="2187696236"/>
              </p:ext>
            </p:extLst>
          </p:nvPr>
        </p:nvGraphicFramePr>
        <p:xfrm>
          <a:off x="4851400" y="3797300"/>
          <a:ext cx="3225800" cy="1231900"/>
        </p:xfrm>
        <a:graphic>
          <a:graphicData uri="http://schemas.openxmlformats.org/presentationml/2006/ole">
            <mc:AlternateContent xmlns:mc="http://schemas.openxmlformats.org/markup-compatibility/2006">
              <mc:Choice xmlns:v="urn:schemas-microsoft-com:vml" Requires="v">
                <p:oleObj spid="_x0000_s173216" name="Equation" r:id="rId7" imgW="3225800" imgH="1231900" progId="Equation.3">
                  <p:embed/>
                </p:oleObj>
              </mc:Choice>
              <mc:Fallback>
                <p:oleObj name="Equation" r:id="rId7" imgW="3225800" imgH="1231900" progId="Equation.3">
                  <p:embed/>
                  <p:pic>
                    <p:nvPicPr>
                      <p:cNvPr id="26639"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1400" y="3797300"/>
                        <a:ext cx="3225800" cy="12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1" name="Picture 30" descr="The system of external forces acting on a rigid body is equivalent to the system of inertia terms associated with the particles of the rigid body."/>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386" y="1536503"/>
            <a:ext cx="3378802" cy="1742487"/>
          </a:xfrm>
          <a:prstGeom prst="rect">
            <a:avLst/>
          </a:prstGeom>
        </p:spPr>
      </p:pic>
      <p:sp>
        <p:nvSpPr>
          <p:cNvPr id="21" name="Content Placeholder 20"/>
          <p:cNvSpPr>
            <a:spLocks noGrp="1"/>
          </p:cNvSpPr>
          <p:nvPr>
            <p:ph idx="16"/>
          </p:nvPr>
        </p:nvSpPr>
        <p:spPr>
          <a:xfrm>
            <a:off x="4038600" y="5083456"/>
            <a:ext cx="4648200" cy="860144"/>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000" dirty="0"/>
              <a:t>System of external forces and effective forces are equivalent for general three dimensional motion.</a:t>
            </a:r>
          </a:p>
        </p:txBody>
      </p:sp>
      <p:pic>
        <p:nvPicPr>
          <p:cNvPr id="32" name="Picture 31" descr="The FBD and KD show that the system of external forces is equivalent to the system consisting of the linear inertial term of the center of mass G and the rate of change of angular momentum about 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 y="4242174"/>
            <a:ext cx="3072774" cy="1936096"/>
          </a:xfrm>
          <a:prstGeom prst="rect">
            <a:avLst/>
          </a:prstGeom>
        </p:spPr>
      </p:pic>
      <p:sp>
        <p:nvSpPr>
          <p:cNvPr id="5" name="Content Placeholder 4"/>
          <p:cNvSpPr>
            <a:spLocks noGrp="1"/>
          </p:cNvSpPr>
          <p:nvPr>
            <p:ph idx="20"/>
          </p:nvPr>
        </p:nvSpPr>
        <p:spPr>
          <a:xfrm>
            <a:off x="4038600" y="6001543"/>
            <a:ext cx="4648200" cy="627857"/>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000" dirty="0"/>
              <a:t>System of external forces are equivalent to the vector and couple, </a:t>
            </a:r>
          </a:p>
        </p:txBody>
      </p:sp>
      <p:graphicFrame>
        <p:nvGraphicFramePr>
          <p:cNvPr id="30" name="Object 2"/>
          <p:cNvGraphicFramePr>
            <a:graphicFrameLocks noChangeAspect="1"/>
          </p:cNvGraphicFramePr>
          <p:nvPr>
            <p:extLst>
              <p:ext uri="{D42A27DB-BD31-4B8C-83A1-F6EECF244321}">
                <p14:modId xmlns:p14="http://schemas.microsoft.com/office/powerpoint/2010/main" val="293499139"/>
              </p:ext>
            </p:extLst>
          </p:nvPr>
        </p:nvGraphicFramePr>
        <p:xfrm>
          <a:off x="7010400" y="6223000"/>
          <a:ext cx="1270000" cy="406400"/>
        </p:xfrm>
        <a:graphic>
          <a:graphicData uri="http://schemas.openxmlformats.org/presentationml/2006/ole">
            <mc:AlternateContent xmlns:mc="http://schemas.openxmlformats.org/markup-compatibility/2006">
              <mc:Choice xmlns:v="urn:schemas-microsoft-com:vml" Requires="v">
                <p:oleObj spid="_x0000_s173217" name="Equation" r:id="rId11" imgW="1269449" imgH="406224" progId="Equation.3">
                  <p:embed/>
                </p:oleObj>
              </mc:Choice>
              <mc:Fallback>
                <p:oleObj name="Equation" r:id="rId11" imgW="1269449" imgH="406224" progId="Equation.3">
                  <p:embed/>
                  <p:pic>
                    <p:nvPicPr>
                      <p:cNvPr id="26634"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0400" y="6223000"/>
                        <a:ext cx="12700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16154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4" name="Picture 13" descr="Shaft AB is aligned with the z axis and rotates about this axis. Point A is at the origin, and point B is 600 mm in the positive z direction. Starting at the origin (point A) and traveling 200 mm in the positive z direction, an arm is attached to AB which goes 200 mm in the positive x direction, then bends and goes 200 mm in the negative y direction. A further 200 mm along the z direction, another arm is attached to AB which goes 200 mm in the negative x direction, then bends and goes 200 mm in the positive y direc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239" y="1195285"/>
            <a:ext cx="3917850" cy="3101355"/>
          </a:xfrm>
          <a:prstGeom prst="rect">
            <a:avLst/>
          </a:prstGeom>
        </p:spPr>
      </p:pic>
      <p:sp>
        <p:nvSpPr>
          <p:cNvPr id="3" name="Content Placeholder 2"/>
          <p:cNvSpPr>
            <a:spLocks noGrp="1"/>
          </p:cNvSpPr>
          <p:nvPr>
            <p:ph idx="1"/>
          </p:nvPr>
        </p:nvSpPr>
        <p:spPr>
          <a:xfrm>
            <a:off x="457200" y="4419600"/>
            <a:ext cx="4419600" cy="2133600"/>
          </a:xfrm>
        </p:spPr>
        <p:txBody>
          <a:bodyPr/>
          <a:lstStyle/>
          <a:p>
            <a:r>
              <a:rPr lang="en-US" altLang="en-US" sz="2000" dirty="0"/>
              <a:t>Two L-shaped arms, each weighing 5 kg, are welded at the third points of the 600 mm shaft </a:t>
            </a:r>
            <a:r>
              <a:rPr lang="en-US" altLang="en-US" sz="2000" i="1" dirty="0"/>
              <a:t>AB</a:t>
            </a:r>
            <a:r>
              <a:rPr lang="en-US" altLang="en-US" sz="2000" dirty="0"/>
              <a:t>. Knowing that shaft </a:t>
            </a:r>
            <a:r>
              <a:rPr lang="en-US" altLang="en-US" sz="2000" i="1" dirty="0"/>
              <a:t>AB</a:t>
            </a:r>
            <a:r>
              <a:rPr lang="en-US" altLang="en-US" sz="2000" dirty="0"/>
              <a:t> rotates at the constant rate </a:t>
            </a:r>
            <a:r>
              <a:rPr lang="en-US" altLang="en-US" sz="2000" i="1" dirty="0"/>
              <a:t>ω</a:t>
            </a:r>
            <a:r>
              <a:rPr lang="en-US" altLang="en-US" sz="2000" dirty="0">
                <a:latin typeface="Symbol" pitchFamily="18" charset="2"/>
              </a:rPr>
              <a:t> </a:t>
            </a:r>
            <a:r>
              <a:rPr lang="en-US" altLang="en-US" sz="2000" dirty="0"/>
              <a:t>= 360 rpm, determine the angular momentum of the body about </a:t>
            </a:r>
            <a:r>
              <a:rPr lang="en-US" altLang="en-US" sz="2000" i="1" dirty="0"/>
              <a:t>A</a:t>
            </a:r>
            <a:r>
              <a:rPr lang="en-US" altLang="en-US" sz="2000" dirty="0"/>
              <a:t> and the angle it forms with AB.</a:t>
            </a:r>
          </a:p>
        </p:txBody>
      </p:sp>
      <p:sp>
        <p:nvSpPr>
          <p:cNvPr id="8" name="Content Placeholder 7"/>
          <p:cNvSpPr>
            <a:spLocks noGrp="1"/>
          </p:cNvSpPr>
          <p:nvPr>
            <p:ph idx="15"/>
          </p:nvPr>
        </p:nvSpPr>
        <p:spPr>
          <a:xfrm>
            <a:off x="4876800" y="990600"/>
            <a:ext cx="3810000" cy="1685168"/>
          </a:xfrm>
        </p:spPr>
        <p:txBody>
          <a:bodyPr/>
          <a:lstStyle/>
          <a:p>
            <a:pPr>
              <a:spcBef>
                <a:spcPts val="0"/>
              </a:spcBef>
              <a:spcAft>
                <a:spcPts val="0"/>
              </a:spcAft>
            </a:pPr>
            <a:r>
              <a:rPr lang="en-US" altLang="en-US" sz="2000" b="1" dirty="0">
                <a:solidFill>
                  <a:srgbClr val="AD0B1E"/>
                </a:solidFill>
              </a:rPr>
              <a:t>Strategy:</a:t>
            </a:r>
          </a:p>
          <a:p>
            <a:pPr marL="292608" indent="-292608">
              <a:spcBef>
                <a:spcPts val="0"/>
              </a:spcBef>
              <a:spcAft>
                <a:spcPts val="0"/>
              </a:spcAft>
              <a:buFont typeface="Arial" panose="020B0604020202020204" pitchFamily="34" charset="0"/>
              <a:buChar char="•"/>
            </a:pPr>
            <a:r>
              <a:rPr lang="en-US" altLang="en-US" sz="2000" dirty="0"/>
              <a:t>The part rotates about the axis AB. Determine the mass moment of inertia matrix for the part.</a:t>
            </a:r>
          </a:p>
        </p:txBody>
      </p:sp>
      <p:sp>
        <p:nvSpPr>
          <p:cNvPr id="11" name="Content Placeholder 10"/>
          <p:cNvSpPr>
            <a:spLocks noGrp="1"/>
          </p:cNvSpPr>
          <p:nvPr>
            <p:ph idx="18"/>
          </p:nvPr>
        </p:nvSpPr>
        <p:spPr>
          <a:xfrm>
            <a:off x="4876800" y="2772937"/>
            <a:ext cx="3810000" cy="960863"/>
          </a:xfrm>
        </p:spPr>
        <p:txBody>
          <a:bodyPr/>
          <a:lstStyle/>
          <a:p>
            <a:pPr marL="292608" indent="-292608">
              <a:spcBef>
                <a:spcPts val="0"/>
              </a:spcBef>
              <a:spcAft>
                <a:spcPts val="0"/>
              </a:spcAft>
              <a:buFont typeface="Arial" panose="020B0604020202020204" pitchFamily="34" charset="0"/>
              <a:buChar char="•"/>
            </a:pPr>
            <a:r>
              <a:rPr lang="en-US" altLang="en-US" sz="2000" dirty="0"/>
              <a:t>Compute the angular momentum of the disk using the moments inertia.</a:t>
            </a:r>
          </a:p>
        </p:txBody>
      </p:sp>
    </p:spTree>
    <p:extLst>
      <p:ext uri="{BB962C8B-B14F-4D97-AF65-F5344CB8AC3E}">
        <p14:creationId xmlns:p14="http://schemas.microsoft.com/office/powerpoint/2010/main" val="3220400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latin typeface="Times New Roman" panose="02020603050405020304" pitchFamily="18" charset="0"/>
                <a:cs typeface="Times New Roman" panose="02020603050405020304" pitchFamily="18" charset="0"/>
              </a:rPr>
              <a:t>Contents</a:t>
            </a:r>
            <a:endParaRPr lang="en-IN"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2"/>
          </p:nvPr>
        </p:nvSpPr>
        <p:spPr/>
        <p:txBody>
          <a:bodyPr/>
          <a:lstStyle/>
          <a:p>
            <a:r>
              <a:rPr lang="en-US" altLang="en-US" sz="2000" dirty="0">
                <a:latin typeface="Times New Roman" panose="02020603050405020304" pitchFamily="18" charset="0"/>
                <a:cs typeface="Times New Roman" panose="02020603050405020304" pitchFamily="18" charset="0"/>
                <a:hlinkClick r:id="rId2" action="ppaction://hlinksldjump"/>
              </a:rPr>
              <a:t>Motion About a Fixed Point or a Fixed Axis</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3" action="ppaction://hlinksldjump"/>
              </a:rPr>
              <a:t>Sample Problem 18.3</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4" action="ppaction://hlinksldjump"/>
              </a:rPr>
              <a:t>Motion of a Gyroscope. Eulerian Angles</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5" action="ppaction://hlinksldjump"/>
              </a:rPr>
              <a:t>Steady Precession of a Gyroscope</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6" action="ppaction://hlinksldjump"/>
              </a:rPr>
              <a:t>Motion of an Axisymmetrical Body Under No Force</a:t>
            </a:r>
            <a:endParaRPr lang="en-US" altLang="en-US" sz="2000"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sz="half" idx="1"/>
          </p:nvPr>
        </p:nvSpPr>
        <p:spPr/>
        <p:txBody>
          <a:bodyPr/>
          <a:lstStyle/>
          <a:p>
            <a:r>
              <a:rPr lang="en-US" altLang="en-US" sz="2000" dirty="0">
                <a:latin typeface="Times New Roman" panose="02020603050405020304" pitchFamily="18" charset="0"/>
                <a:cs typeface="Times New Roman" panose="02020603050405020304" pitchFamily="18" charset="0"/>
                <a:hlinkClick r:id="rId7" action="ppaction://hlinksldjump"/>
              </a:rPr>
              <a:t>Introduction</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8" action="ppaction://hlinksldjump"/>
              </a:rPr>
              <a:t>Angular Momentum of a Rigid Body in Three Dimensions</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9" action="ppaction://hlinksldjump"/>
              </a:rPr>
              <a:t>Principle of Impulse and Momentum</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0" action="ppaction://hlinksldjump"/>
              </a:rPr>
              <a:t>Kinetic Energy</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1" action="ppaction://hlinksldjump"/>
              </a:rPr>
              <a:t>Sample Problem 18.1</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2" action="ppaction://hlinksldjump"/>
              </a:rPr>
              <a:t>Sample Problem 18.2</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3" action="ppaction://hlinksldjump"/>
              </a:rPr>
              <a:t>Motion of a Rigid Body in Three Dimensions</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4" action="ppaction://hlinksldjump"/>
              </a:rPr>
              <a:t>Euler’s Equations of Motion and D’Alembert’s Principle</a:t>
            </a: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5869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24" name="Picture 23" descr="Shaft AB is aligned with the z axis and rotates about this axis. Point A is at the origin, and point B is 600 mm in the positive z direction. Starting at the origin (point A) and traveling 200 mm in the positive z direction, an arm is attached to AB which goes 200 mm in the positive x direction, then bends and goes 200 mm in the negative y direction. A further 200 mm along the z direction, another arm is attached to AB which goes 200 mm in the negative x direction, then bends and goes 200 mm in the positive y direc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567" y="990600"/>
            <a:ext cx="3374637" cy="2671352"/>
          </a:xfrm>
          <a:prstGeom prst="rect">
            <a:avLst/>
          </a:prstGeom>
        </p:spPr>
      </p:pic>
      <p:sp>
        <p:nvSpPr>
          <p:cNvPr id="3" name="Content Placeholder 2"/>
          <p:cNvSpPr>
            <a:spLocks noGrp="1"/>
          </p:cNvSpPr>
          <p:nvPr>
            <p:ph idx="1"/>
          </p:nvPr>
        </p:nvSpPr>
        <p:spPr>
          <a:xfrm>
            <a:off x="457200" y="990599"/>
            <a:ext cx="4267200" cy="927409"/>
          </a:xfrm>
        </p:spPr>
        <p:txBody>
          <a:bodyPr/>
          <a:lstStyle/>
          <a:p>
            <a:r>
              <a:rPr lang="en-US" altLang="en-US" sz="2000" b="1" dirty="0">
                <a:solidFill>
                  <a:srgbClr val="AD0B1E"/>
                </a:solidFill>
              </a:rPr>
              <a:t>Modeling and Analysis:</a:t>
            </a:r>
            <a:endParaRPr lang="en-US" altLang="en-US" sz="2000" dirty="0">
              <a:solidFill>
                <a:srgbClr val="AD0B1E"/>
              </a:solidFill>
            </a:endParaRPr>
          </a:p>
          <a:p>
            <a:r>
              <a:rPr lang="en-US" altLang="en-US" sz="2000" dirty="0"/>
              <a:t>Given: </a:t>
            </a:r>
            <a:r>
              <a:rPr lang="en-US" altLang="en-US" sz="2000" i="1" dirty="0"/>
              <a:t>m</a:t>
            </a:r>
            <a:r>
              <a:rPr lang="en-US" altLang="en-US" sz="2000" dirty="0"/>
              <a:t> = 5kg,     </a:t>
            </a:r>
            <a:r>
              <a:rPr lang="en-US" altLang="en-US" sz="2000" i="1" dirty="0"/>
              <a:t>a</a:t>
            </a:r>
            <a:r>
              <a:rPr lang="en-US" altLang="en-US" sz="2000" dirty="0"/>
              <a:t> = 200mm = 0.2 m </a:t>
            </a:r>
          </a:p>
        </p:txBody>
      </p:sp>
      <p:graphicFrame>
        <p:nvGraphicFramePr>
          <p:cNvPr id="22" name="Object 21"/>
          <p:cNvGraphicFramePr>
            <a:graphicFrameLocks noChangeAspect="1"/>
          </p:cNvGraphicFramePr>
          <p:nvPr>
            <p:extLst>
              <p:ext uri="{D42A27DB-BD31-4B8C-83A1-F6EECF244321}">
                <p14:modId xmlns:p14="http://schemas.microsoft.com/office/powerpoint/2010/main" val="3316599595"/>
              </p:ext>
            </p:extLst>
          </p:nvPr>
        </p:nvGraphicFramePr>
        <p:xfrm>
          <a:off x="1016000" y="1870075"/>
          <a:ext cx="3043238" cy="768350"/>
        </p:xfrm>
        <a:graphic>
          <a:graphicData uri="http://schemas.openxmlformats.org/presentationml/2006/ole">
            <mc:AlternateContent xmlns:mc="http://schemas.openxmlformats.org/markup-compatibility/2006">
              <mc:Choice xmlns:v="urn:schemas-microsoft-com:vml" Requires="v">
                <p:oleObj spid="_x0000_s157005" name="Equation" r:id="rId4" imgW="1562040" imgH="393480" progId="Equation.DSMT4">
                  <p:embed/>
                </p:oleObj>
              </mc:Choice>
              <mc:Fallback>
                <p:oleObj name="Equation" r:id="rId4" imgW="1562040" imgH="393480" progId="Equation.DSMT4">
                  <p:embed/>
                  <p:pic>
                    <p:nvPicPr>
                      <p:cNvPr id="0" name=""/>
                      <p:cNvPicPr/>
                      <p:nvPr/>
                    </p:nvPicPr>
                    <p:blipFill>
                      <a:blip r:embed="rId5"/>
                      <a:stretch>
                        <a:fillRect/>
                      </a:stretch>
                    </p:blipFill>
                    <p:spPr>
                      <a:xfrm>
                        <a:off x="1016000" y="1870075"/>
                        <a:ext cx="3043238" cy="768350"/>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93319772"/>
              </p:ext>
            </p:extLst>
          </p:nvPr>
        </p:nvGraphicFramePr>
        <p:xfrm>
          <a:off x="447675" y="2730500"/>
          <a:ext cx="4183063" cy="469900"/>
        </p:xfrm>
        <a:graphic>
          <a:graphicData uri="http://schemas.openxmlformats.org/presentationml/2006/ole">
            <mc:AlternateContent xmlns:mc="http://schemas.openxmlformats.org/markup-compatibility/2006">
              <mc:Choice xmlns:v="urn:schemas-microsoft-com:vml" Requires="v">
                <p:oleObj spid="_x0000_s157006" name="Equation" r:id="rId6" imgW="2145960" imgH="241200" progId="Equation.DSMT4">
                  <p:embed/>
                </p:oleObj>
              </mc:Choice>
              <mc:Fallback>
                <p:oleObj name="Equation" r:id="rId6" imgW="2145960" imgH="241200" progId="Equation.DSMT4">
                  <p:embed/>
                  <p:pic>
                    <p:nvPicPr>
                      <p:cNvPr id="0" name=""/>
                      <p:cNvPicPr/>
                      <p:nvPr/>
                    </p:nvPicPr>
                    <p:blipFill>
                      <a:blip r:embed="rId7"/>
                      <a:stretch>
                        <a:fillRect/>
                      </a:stretch>
                    </p:blipFill>
                    <p:spPr>
                      <a:xfrm>
                        <a:off x="447675" y="2730500"/>
                        <a:ext cx="4183063" cy="469900"/>
                      </a:xfrm>
                      <a:prstGeom prst="rect">
                        <a:avLst/>
                      </a:prstGeom>
                    </p:spPr>
                  </p:pic>
                </p:oleObj>
              </mc:Fallback>
            </mc:AlternateContent>
          </a:graphicData>
        </a:graphic>
      </p:graphicFrame>
      <p:sp>
        <p:nvSpPr>
          <p:cNvPr id="18" name="Content Placeholder 17"/>
          <p:cNvSpPr>
            <a:spLocks noGrp="1"/>
          </p:cNvSpPr>
          <p:nvPr>
            <p:ph idx="15"/>
          </p:nvPr>
        </p:nvSpPr>
        <p:spPr>
          <a:xfrm>
            <a:off x="533400" y="3279749"/>
            <a:ext cx="1223278" cy="377851"/>
          </a:xfrm>
        </p:spPr>
        <p:txBody>
          <a:bodyPr/>
          <a:lstStyle/>
          <a:p>
            <a:r>
              <a:rPr lang="en-US" altLang="en-US" sz="2000" dirty="0"/>
              <a:t>Find: H</a:t>
            </a:r>
            <a:r>
              <a:rPr lang="en-US" altLang="en-US" sz="2000" baseline="-25000" dirty="0"/>
              <a:t>A</a:t>
            </a:r>
            <a:endParaRPr lang="en-US" sz="2000" dirty="0"/>
          </a:p>
        </p:txBody>
      </p:sp>
      <p:sp>
        <p:nvSpPr>
          <p:cNvPr id="17" name="Content Placeholder 16"/>
          <p:cNvSpPr>
            <a:spLocks noGrp="1"/>
          </p:cNvSpPr>
          <p:nvPr>
            <p:ph idx="17"/>
          </p:nvPr>
        </p:nvSpPr>
        <p:spPr>
          <a:xfrm>
            <a:off x="457200" y="3733800"/>
            <a:ext cx="8229600" cy="833848"/>
          </a:xfrm>
        </p:spPr>
        <p:txBody>
          <a:bodyPr/>
          <a:lstStyle/>
          <a:p>
            <a:r>
              <a:rPr lang="en-US" altLang="en-US" b="1" dirty="0">
                <a:solidFill>
                  <a:srgbClr val="AD0B1E"/>
                </a:solidFill>
              </a:rPr>
              <a:t>There is only rotation about the z-axis, what relationship(s) can you use?</a:t>
            </a:r>
            <a:endParaRPr lang="en-US" dirty="0">
              <a:solidFill>
                <a:srgbClr val="AD0B1E"/>
              </a:solidFill>
            </a:endParaRPr>
          </a:p>
        </p:txBody>
      </p:sp>
      <p:graphicFrame>
        <p:nvGraphicFramePr>
          <p:cNvPr id="25" name="Object 24"/>
          <p:cNvGraphicFramePr>
            <a:graphicFrameLocks noChangeAspect="1"/>
          </p:cNvGraphicFramePr>
          <p:nvPr>
            <p:extLst>
              <p:ext uri="{D42A27DB-BD31-4B8C-83A1-F6EECF244321}">
                <p14:modId xmlns:p14="http://schemas.microsoft.com/office/powerpoint/2010/main" val="4134889638"/>
              </p:ext>
            </p:extLst>
          </p:nvPr>
        </p:nvGraphicFramePr>
        <p:xfrm>
          <a:off x="685800" y="4507212"/>
          <a:ext cx="4522264" cy="472476"/>
        </p:xfrm>
        <a:graphic>
          <a:graphicData uri="http://schemas.openxmlformats.org/presentationml/2006/ole">
            <mc:AlternateContent xmlns:mc="http://schemas.openxmlformats.org/markup-compatibility/2006">
              <mc:Choice xmlns:v="urn:schemas-microsoft-com:vml" Requires="v">
                <p:oleObj spid="_x0000_s157007" name="Equation" r:id="rId8" imgW="2552400" imgH="266400" progId="Equation.DSMT4">
                  <p:embed/>
                </p:oleObj>
              </mc:Choice>
              <mc:Fallback>
                <p:oleObj name="Equation" r:id="rId8" imgW="2552400" imgH="266400" progId="Equation.DSMT4">
                  <p:embed/>
                  <p:pic>
                    <p:nvPicPr>
                      <p:cNvPr id="0" name=""/>
                      <p:cNvPicPr/>
                      <p:nvPr/>
                    </p:nvPicPr>
                    <p:blipFill>
                      <a:blip r:embed="rId9"/>
                      <a:stretch>
                        <a:fillRect/>
                      </a:stretch>
                    </p:blipFill>
                    <p:spPr>
                      <a:xfrm>
                        <a:off x="685800" y="4507212"/>
                        <a:ext cx="4522264" cy="472476"/>
                      </a:xfrm>
                      <a:prstGeom prst="rect">
                        <a:avLst/>
                      </a:prstGeom>
                    </p:spPr>
                  </p:pic>
                </p:oleObj>
              </mc:Fallback>
            </mc:AlternateContent>
          </a:graphicData>
        </a:graphic>
      </p:graphicFrame>
      <p:sp>
        <p:nvSpPr>
          <p:cNvPr id="11" name="Content Placeholder 10"/>
          <p:cNvSpPr>
            <a:spLocks noGrp="1"/>
          </p:cNvSpPr>
          <p:nvPr>
            <p:ph idx="18"/>
          </p:nvPr>
        </p:nvSpPr>
        <p:spPr>
          <a:xfrm>
            <a:off x="457200" y="5029201"/>
            <a:ext cx="8229600" cy="838200"/>
          </a:xfrm>
        </p:spPr>
        <p:txBody>
          <a:bodyPr/>
          <a:lstStyle/>
          <a:p>
            <a:r>
              <a:rPr lang="en-US" altLang="en-US" b="1" dirty="0">
                <a:solidFill>
                  <a:srgbClr val="AD0B1E"/>
                </a:solidFill>
              </a:rPr>
              <a:t>Split the part into four different segments, then determine I</a:t>
            </a:r>
            <a:r>
              <a:rPr lang="en-US" altLang="en-US" b="1" baseline="-25000" dirty="0">
                <a:solidFill>
                  <a:srgbClr val="AD0B1E"/>
                </a:solidFill>
              </a:rPr>
              <a:t>xz</a:t>
            </a:r>
            <a:r>
              <a:rPr lang="en-US" altLang="en-US" b="1" dirty="0">
                <a:solidFill>
                  <a:srgbClr val="AD0B1E"/>
                </a:solidFill>
              </a:rPr>
              <a:t>, </a:t>
            </a:r>
            <a:r>
              <a:rPr lang="en-US" altLang="en-US" b="1" dirty="0" err="1">
                <a:solidFill>
                  <a:srgbClr val="AD0B1E"/>
                </a:solidFill>
              </a:rPr>
              <a:t>I</a:t>
            </a:r>
            <a:r>
              <a:rPr lang="en-US" altLang="en-US" b="1" baseline="-25000" dirty="0" err="1">
                <a:solidFill>
                  <a:srgbClr val="AD0B1E"/>
                </a:solidFill>
              </a:rPr>
              <a:t>yz</a:t>
            </a:r>
            <a:r>
              <a:rPr lang="en-US" altLang="en-US" b="1" dirty="0">
                <a:solidFill>
                  <a:srgbClr val="AD0B1E"/>
                </a:solidFill>
              </a:rPr>
              <a:t>, and I</a:t>
            </a:r>
            <a:r>
              <a:rPr lang="en-US" altLang="en-US" b="1" baseline="-25000" dirty="0">
                <a:solidFill>
                  <a:srgbClr val="AD0B1E"/>
                </a:solidFill>
              </a:rPr>
              <a:t>z</a:t>
            </a:r>
            <a:r>
              <a:rPr lang="en-US" altLang="en-US" b="1" dirty="0">
                <a:solidFill>
                  <a:srgbClr val="AD0B1E"/>
                </a:solidFill>
              </a:rPr>
              <a:t>. What is the mass of each segment?</a:t>
            </a:r>
          </a:p>
        </p:txBody>
      </p:sp>
      <p:sp>
        <p:nvSpPr>
          <p:cNvPr id="12" name="Content Placeholder 11"/>
          <p:cNvSpPr>
            <a:spLocks noGrp="1"/>
          </p:cNvSpPr>
          <p:nvPr>
            <p:ph idx="19"/>
          </p:nvPr>
        </p:nvSpPr>
        <p:spPr>
          <a:xfrm>
            <a:off x="914400" y="6019800"/>
            <a:ext cx="5109935" cy="457200"/>
          </a:xfrm>
        </p:spPr>
        <p:txBody>
          <a:bodyPr/>
          <a:lstStyle/>
          <a:p>
            <a:pPr marL="292608" indent="-292608">
              <a:spcBef>
                <a:spcPts val="0"/>
              </a:spcBef>
              <a:spcAft>
                <a:spcPts val="0"/>
              </a:spcAft>
              <a:buFont typeface="Arial" panose="020B0604020202020204" pitchFamily="34" charset="0"/>
              <a:buChar char="•"/>
            </a:pPr>
            <a:r>
              <a:rPr lang="en-US" b="1" dirty="0">
                <a:solidFill>
                  <a:srgbClr val="2D2DB9"/>
                </a:solidFill>
                <a:ea typeface="ＭＳ Ｐゴシック" pitchFamily="-65" charset="-128"/>
              </a:rPr>
              <a:t>Mass of each of the four segments</a:t>
            </a:r>
          </a:p>
        </p:txBody>
      </p:sp>
      <p:graphicFrame>
        <p:nvGraphicFramePr>
          <p:cNvPr id="26" name="Object 25"/>
          <p:cNvGraphicFramePr>
            <a:graphicFrameLocks noChangeAspect="1"/>
          </p:cNvGraphicFramePr>
          <p:nvPr>
            <p:extLst>
              <p:ext uri="{D42A27DB-BD31-4B8C-83A1-F6EECF244321}">
                <p14:modId xmlns:p14="http://schemas.microsoft.com/office/powerpoint/2010/main" val="1965059565"/>
              </p:ext>
            </p:extLst>
          </p:nvPr>
        </p:nvGraphicFramePr>
        <p:xfrm>
          <a:off x="5780356" y="6075273"/>
          <a:ext cx="1435100" cy="396875"/>
        </p:xfrm>
        <a:graphic>
          <a:graphicData uri="http://schemas.openxmlformats.org/presentationml/2006/ole">
            <mc:AlternateContent xmlns:mc="http://schemas.openxmlformats.org/markup-compatibility/2006">
              <mc:Choice xmlns:v="urn:schemas-microsoft-com:vml" Requires="v">
                <p:oleObj spid="_x0000_s157008" name="Equation" r:id="rId10" imgW="736560" imgH="203040" progId="Equation.DSMT4">
                  <p:embed/>
                </p:oleObj>
              </mc:Choice>
              <mc:Fallback>
                <p:oleObj name="Equation" r:id="rId10" imgW="736560" imgH="203040" progId="Equation.DSMT4">
                  <p:embed/>
                  <p:pic>
                    <p:nvPicPr>
                      <p:cNvPr id="0" name=""/>
                      <p:cNvPicPr/>
                      <p:nvPr/>
                    </p:nvPicPr>
                    <p:blipFill>
                      <a:blip r:embed="rId11"/>
                      <a:stretch>
                        <a:fillRect/>
                      </a:stretch>
                    </p:blipFill>
                    <p:spPr>
                      <a:xfrm>
                        <a:off x="5780356" y="6075273"/>
                        <a:ext cx="1435100" cy="396875"/>
                      </a:xfrm>
                      <a:prstGeom prst="rect">
                        <a:avLst/>
                      </a:prstGeom>
                    </p:spPr>
                  </p:pic>
                </p:oleObj>
              </mc:Fallback>
            </mc:AlternateContent>
          </a:graphicData>
        </a:graphic>
      </p:graphicFrame>
    </p:spTree>
    <p:extLst>
      <p:ext uri="{BB962C8B-B14F-4D97-AF65-F5344CB8AC3E}">
        <p14:creationId xmlns:p14="http://schemas.microsoft.com/office/powerpoint/2010/main" val="3850273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4" name="Picture 3" descr="Shaft AB is aligned with the z axis and rotates about this axis. Point A is at the origin, and point B is 600 mm in the positive z direction. Starting at the origin (point A) and traveling 200 mm in the positive z direction, an arm is attached to AB which goes 200 mm in the positive x direction, then bends and goes 200 mm in the negative y direction. A further 200 mm along the z direction, another arm is attached to AB which goes 200 mm in the negative x direction, then bends and goes 200 mm in the positive y direc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1936215"/>
            <a:ext cx="3275390" cy="2592788"/>
          </a:xfrm>
          <a:prstGeom prst="rect">
            <a:avLst/>
          </a:prstGeom>
        </p:spPr>
      </p:pic>
      <p:sp>
        <p:nvSpPr>
          <p:cNvPr id="3" name="Content Placeholder 2"/>
          <p:cNvSpPr>
            <a:spLocks noGrp="1"/>
          </p:cNvSpPr>
          <p:nvPr>
            <p:ph idx="1"/>
          </p:nvPr>
        </p:nvSpPr>
        <p:spPr>
          <a:xfrm>
            <a:off x="457200" y="990600"/>
            <a:ext cx="4168775" cy="796288"/>
          </a:xfrm>
        </p:spPr>
        <p:txBody>
          <a:bodyPr/>
          <a:lstStyle/>
          <a:p>
            <a:r>
              <a:rPr lang="en-US" altLang="en-US" b="1" dirty="0">
                <a:solidFill>
                  <a:srgbClr val="AD0B1E"/>
                </a:solidFill>
              </a:rPr>
              <a:t>Fill in the table below to help you determine I</a:t>
            </a:r>
            <a:r>
              <a:rPr lang="en-US" altLang="en-US" b="1" baseline="-25000" dirty="0">
                <a:solidFill>
                  <a:srgbClr val="AD0B1E"/>
                </a:solidFill>
              </a:rPr>
              <a:t>xz</a:t>
            </a:r>
            <a:r>
              <a:rPr lang="en-US" altLang="en-US" b="1" dirty="0">
                <a:solidFill>
                  <a:srgbClr val="AD0B1E"/>
                </a:solidFill>
              </a:rPr>
              <a:t> and </a:t>
            </a:r>
            <a:r>
              <a:rPr lang="en-US" altLang="en-US" b="1" dirty="0" err="1">
                <a:solidFill>
                  <a:srgbClr val="AD0B1E"/>
                </a:solidFill>
              </a:rPr>
              <a:t>I</a:t>
            </a:r>
            <a:r>
              <a:rPr lang="en-US" altLang="en-US" b="1" baseline="-25000" dirty="0" err="1">
                <a:solidFill>
                  <a:srgbClr val="AD0B1E"/>
                </a:solidFill>
              </a:rPr>
              <a:t>yz</a:t>
            </a:r>
            <a:r>
              <a:rPr lang="en-US" altLang="en-US" b="1" dirty="0">
                <a:solidFill>
                  <a:srgbClr val="AD0B1E"/>
                </a:solidFill>
              </a:rPr>
              <a:t>.</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2028388"/>
            <a:ext cx="4156364" cy="2570533"/>
          </a:xfrm>
          <a:prstGeom prst="rect">
            <a:avLst/>
          </a:prstGeom>
        </p:spPr>
      </p:pic>
      <p:sp>
        <p:nvSpPr>
          <p:cNvPr id="7" name="Content Placeholder 6"/>
          <p:cNvSpPr>
            <a:spLocks noGrp="1"/>
          </p:cNvSpPr>
          <p:nvPr>
            <p:ph idx="14"/>
          </p:nvPr>
        </p:nvSpPr>
        <p:spPr>
          <a:xfrm>
            <a:off x="457200" y="4718824"/>
            <a:ext cx="5105400" cy="843776"/>
          </a:xfrm>
        </p:spPr>
        <p:txBody>
          <a:bodyPr/>
          <a:lstStyle/>
          <a:p>
            <a:r>
              <a:rPr lang="en-US" altLang="en-US" b="1" dirty="0">
                <a:solidFill>
                  <a:srgbClr val="AD0B1E"/>
                </a:solidFill>
              </a:rPr>
              <a:t>Determine I</a:t>
            </a:r>
            <a:r>
              <a:rPr lang="en-US" altLang="en-US" b="1" baseline="-25000" dirty="0">
                <a:solidFill>
                  <a:srgbClr val="AD0B1E"/>
                </a:solidFill>
              </a:rPr>
              <a:t>z</a:t>
            </a:r>
            <a:r>
              <a:rPr lang="en-US" altLang="en-US" b="1" dirty="0">
                <a:solidFill>
                  <a:srgbClr val="AD0B1E"/>
                </a:solidFill>
              </a:rPr>
              <a:t> by using the parallel axis theorem – do parts 1 and 4 first</a:t>
            </a:r>
          </a:p>
        </p:txBody>
      </p:sp>
      <p:graphicFrame>
        <p:nvGraphicFramePr>
          <p:cNvPr id="16" name="Object 49231"/>
          <p:cNvGraphicFramePr>
            <a:graphicFrameLocks noChangeAspect="1"/>
          </p:cNvGraphicFramePr>
          <p:nvPr>
            <p:extLst>
              <p:ext uri="{D42A27DB-BD31-4B8C-83A1-F6EECF244321}">
                <p14:modId xmlns:p14="http://schemas.microsoft.com/office/powerpoint/2010/main" val="3630452228"/>
              </p:ext>
            </p:extLst>
          </p:nvPr>
        </p:nvGraphicFramePr>
        <p:xfrm>
          <a:off x="666750" y="5674142"/>
          <a:ext cx="4060825" cy="669925"/>
        </p:xfrm>
        <a:graphic>
          <a:graphicData uri="http://schemas.openxmlformats.org/presentationml/2006/ole">
            <mc:AlternateContent xmlns:mc="http://schemas.openxmlformats.org/markup-compatibility/2006">
              <mc:Choice xmlns:v="urn:schemas-microsoft-com:vml" Requires="v">
                <p:oleObj spid="_x0000_s157872" name="Equation" r:id="rId5" imgW="2286000" imgH="381000" progId="Equation.DSMT4">
                  <p:embed/>
                </p:oleObj>
              </mc:Choice>
              <mc:Fallback>
                <p:oleObj name="Equation" r:id="rId5" imgW="2286000" imgH="381000" progId="Equation.DSMT4">
                  <p:embed/>
                  <p:pic>
                    <p:nvPicPr>
                      <p:cNvPr id="29753" name="Object 492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50" y="5674142"/>
                        <a:ext cx="4060825"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Content Placeholder 7"/>
          <p:cNvSpPr>
            <a:spLocks noGrp="1"/>
          </p:cNvSpPr>
          <p:nvPr>
            <p:ph idx="15"/>
          </p:nvPr>
        </p:nvSpPr>
        <p:spPr>
          <a:xfrm>
            <a:off x="5538537" y="4750908"/>
            <a:ext cx="3081338" cy="811692"/>
          </a:xfrm>
        </p:spPr>
        <p:txBody>
          <a:bodyPr/>
          <a:lstStyle/>
          <a:p>
            <a:r>
              <a:rPr lang="en-US" altLang="en-US" b="1" dirty="0">
                <a:solidFill>
                  <a:srgbClr val="AD0B1E"/>
                </a:solidFill>
              </a:rPr>
              <a:t>Parts 2 and 3 are also equal to one another</a:t>
            </a:r>
          </a:p>
        </p:txBody>
      </p:sp>
      <p:graphicFrame>
        <p:nvGraphicFramePr>
          <p:cNvPr id="17" name="Object 49234"/>
          <p:cNvGraphicFramePr>
            <a:graphicFrameLocks noChangeAspect="1"/>
          </p:cNvGraphicFramePr>
          <p:nvPr>
            <p:extLst>
              <p:ext uri="{D42A27DB-BD31-4B8C-83A1-F6EECF244321}">
                <p14:modId xmlns:p14="http://schemas.microsoft.com/office/powerpoint/2010/main" val="2955142930"/>
              </p:ext>
            </p:extLst>
          </p:nvPr>
        </p:nvGraphicFramePr>
        <p:xfrm>
          <a:off x="5867400" y="5674142"/>
          <a:ext cx="1938338" cy="625475"/>
        </p:xfrm>
        <a:graphic>
          <a:graphicData uri="http://schemas.openxmlformats.org/presentationml/2006/ole">
            <mc:AlternateContent xmlns:mc="http://schemas.openxmlformats.org/markup-compatibility/2006">
              <mc:Choice xmlns:v="urn:schemas-microsoft-com:vml" Requires="v">
                <p:oleObj spid="_x0000_s157873" name="Equation" r:id="rId7" imgW="1091726" imgH="355446" progId="Equation.DSMT4">
                  <p:embed/>
                </p:oleObj>
              </mc:Choice>
              <mc:Fallback>
                <p:oleObj name="Equation" r:id="rId7" imgW="1091726" imgH="355446" progId="Equation.DSMT4">
                  <p:embed/>
                  <p:pic>
                    <p:nvPicPr>
                      <p:cNvPr id="29758" name="Object 492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5674142"/>
                        <a:ext cx="1938338"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74201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Group Problem Solving </a:t>
            </a:r>
            <a:r>
              <a:rPr lang="en-US" altLang="en-US" sz="1000" b="1" dirty="0">
                <a:ea typeface="ＭＳ Ｐゴシック" pitchFamily="34" charset="-128"/>
              </a:rPr>
              <a:t>4</a:t>
            </a:r>
            <a:endParaRPr lang="en-US" sz="1000" b="1" dirty="0"/>
          </a:p>
        </p:txBody>
      </p:sp>
      <p:pic>
        <p:nvPicPr>
          <p:cNvPr id="22" name="Picture 21" descr="Shaft AB is aligned with the z axis and rotates about this axis. Point A is at the origin, and point B is 600 mm in the positive z direction. Starting at the origin (point A) and traveling 200 mm in the positive z direction, an arm is attached to AB which goes 200 mm in the positive x direction, then bends and goes 200 mm in the negative y direction. A further 200 mm along the z direction, another arm is attached to AB which goes 200 mm in the negative x direction, then bends and goes 200 mm in the positive y direc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007" y="3019896"/>
            <a:ext cx="3103379" cy="2456628"/>
          </a:xfrm>
          <a:prstGeom prst="rect">
            <a:avLst/>
          </a:prstGeom>
        </p:spPr>
      </p:pic>
      <p:sp>
        <p:nvSpPr>
          <p:cNvPr id="3" name="Content Placeholder 2"/>
          <p:cNvSpPr>
            <a:spLocks noGrp="1"/>
          </p:cNvSpPr>
          <p:nvPr>
            <p:ph idx="1"/>
          </p:nvPr>
        </p:nvSpPr>
        <p:spPr>
          <a:xfrm>
            <a:off x="457200" y="990600"/>
            <a:ext cx="1981200" cy="457200"/>
          </a:xfrm>
        </p:spPr>
        <p:txBody>
          <a:bodyPr/>
          <a:lstStyle/>
          <a:p>
            <a:r>
              <a:rPr lang="en-US" altLang="en-US" b="1" dirty="0">
                <a:solidFill>
                  <a:srgbClr val="AD0B1E"/>
                </a:solidFill>
              </a:rPr>
              <a:t>Calculate H</a:t>
            </a:r>
            <a:r>
              <a:rPr lang="en-US" altLang="en-US" b="1" baseline="-25000" dirty="0">
                <a:solidFill>
                  <a:srgbClr val="AD0B1E"/>
                </a:solidFill>
              </a:rPr>
              <a:t>x</a:t>
            </a:r>
          </a:p>
        </p:txBody>
      </p:sp>
      <p:graphicFrame>
        <p:nvGraphicFramePr>
          <p:cNvPr id="15" name="Object 14"/>
          <p:cNvGraphicFramePr>
            <a:graphicFrameLocks noChangeAspect="1"/>
          </p:cNvGraphicFramePr>
          <p:nvPr>
            <p:extLst>
              <p:ext uri="{D42A27DB-BD31-4B8C-83A1-F6EECF244321}">
                <p14:modId xmlns:p14="http://schemas.microsoft.com/office/powerpoint/2010/main" val="736881493"/>
              </p:ext>
            </p:extLst>
          </p:nvPr>
        </p:nvGraphicFramePr>
        <p:xfrm>
          <a:off x="663575" y="1466850"/>
          <a:ext cx="2114550" cy="1481138"/>
        </p:xfrm>
        <a:graphic>
          <a:graphicData uri="http://schemas.openxmlformats.org/presentationml/2006/ole">
            <mc:AlternateContent xmlns:mc="http://schemas.openxmlformats.org/markup-compatibility/2006">
              <mc:Choice xmlns:v="urn:schemas-microsoft-com:vml" Requires="v">
                <p:oleObj spid="_x0000_s159136" name="Equation" r:id="rId4" imgW="1612800" imgH="1130040" progId="Equation.DSMT4">
                  <p:embed/>
                </p:oleObj>
              </mc:Choice>
              <mc:Fallback>
                <p:oleObj name="Equation" r:id="rId4" imgW="1612800" imgH="1130040" progId="Equation.DSMT4">
                  <p:embed/>
                  <p:pic>
                    <p:nvPicPr>
                      <p:cNvPr id="25" name="Object 24"/>
                      <p:cNvPicPr/>
                      <p:nvPr/>
                    </p:nvPicPr>
                    <p:blipFill>
                      <a:blip r:embed="rId5"/>
                      <a:stretch>
                        <a:fillRect/>
                      </a:stretch>
                    </p:blipFill>
                    <p:spPr>
                      <a:xfrm>
                        <a:off x="663575" y="1466850"/>
                        <a:ext cx="2114550" cy="1481138"/>
                      </a:xfrm>
                      <a:prstGeom prst="rect">
                        <a:avLst/>
                      </a:prstGeom>
                    </p:spPr>
                  </p:pic>
                </p:oleObj>
              </mc:Fallback>
            </mc:AlternateContent>
          </a:graphicData>
        </a:graphic>
      </p:graphicFrame>
      <p:sp>
        <p:nvSpPr>
          <p:cNvPr id="6" name="Content Placeholder 5"/>
          <p:cNvSpPr>
            <a:spLocks noGrp="1"/>
          </p:cNvSpPr>
          <p:nvPr>
            <p:ph idx="13"/>
          </p:nvPr>
        </p:nvSpPr>
        <p:spPr>
          <a:xfrm>
            <a:off x="5446192" y="990600"/>
            <a:ext cx="1981200" cy="457200"/>
          </a:xfrm>
        </p:spPr>
        <p:txBody>
          <a:bodyPr/>
          <a:lstStyle/>
          <a:p>
            <a:r>
              <a:rPr lang="en-US" altLang="en-US" b="1" dirty="0">
                <a:solidFill>
                  <a:srgbClr val="AD0B1E"/>
                </a:solidFill>
              </a:rPr>
              <a:t>Calculate H</a:t>
            </a:r>
            <a:r>
              <a:rPr lang="en-US" altLang="en-US" b="1" baseline="-25000" dirty="0">
                <a:solidFill>
                  <a:srgbClr val="AD0B1E"/>
                </a:solidFill>
              </a:rPr>
              <a:t>y</a:t>
            </a:r>
          </a:p>
        </p:txBody>
      </p:sp>
      <p:graphicFrame>
        <p:nvGraphicFramePr>
          <p:cNvPr id="16" name="Object 15"/>
          <p:cNvGraphicFramePr>
            <a:graphicFrameLocks noChangeAspect="1"/>
          </p:cNvGraphicFramePr>
          <p:nvPr>
            <p:extLst>
              <p:ext uri="{D42A27DB-BD31-4B8C-83A1-F6EECF244321}">
                <p14:modId xmlns:p14="http://schemas.microsoft.com/office/powerpoint/2010/main" val="4179872809"/>
              </p:ext>
            </p:extLst>
          </p:nvPr>
        </p:nvGraphicFramePr>
        <p:xfrm>
          <a:off x="5421313" y="1460500"/>
          <a:ext cx="2287587" cy="1493838"/>
        </p:xfrm>
        <a:graphic>
          <a:graphicData uri="http://schemas.openxmlformats.org/presentationml/2006/ole">
            <mc:AlternateContent xmlns:mc="http://schemas.openxmlformats.org/markup-compatibility/2006">
              <mc:Choice xmlns:v="urn:schemas-microsoft-com:vml" Requires="v">
                <p:oleObj spid="_x0000_s159137" name="Equation" r:id="rId6" imgW="1726920" imgH="1130040" progId="Equation.DSMT4">
                  <p:embed/>
                </p:oleObj>
              </mc:Choice>
              <mc:Fallback>
                <p:oleObj name="Equation" r:id="rId6" imgW="1726920" imgH="1130040" progId="Equation.DSMT4">
                  <p:embed/>
                  <p:pic>
                    <p:nvPicPr>
                      <p:cNvPr id="15" name="Object 14"/>
                      <p:cNvPicPr/>
                      <p:nvPr/>
                    </p:nvPicPr>
                    <p:blipFill>
                      <a:blip r:embed="rId7"/>
                      <a:stretch>
                        <a:fillRect/>
                      </a:stretch>
                    </p:blipFill>
                    <p:spPr>
                      <a:xfrm>
                        <a:off x="5421313" y="1460500"/>
                        <a:ext cx="2287587" cy="1493838"/>
                      </a:xfrm>
                      <a:prstGeom prst="rect">
                        <a:avLst/>
                      </a:prstGeom>
                    </p:spPr>
                  </p:pic>
                </p:oleObj>
              </mc:Fallback>
            </mc:AlternateContent>
          </a:graphicData>
        </a:graphic>
      </p:graphicFrame>
      <p:sp>
        <p:nvSpPr>
          <p:cNvPr id="7" name="Content Placeholder 6"/>
          <p:cNvSpPr>
            <a:spLocks noGrp="1"/>
          </p:cNvSpPr>
          <p:nvPr>
            <p:ph idx="14"/>
          </p:nvPr>
        </p:nvSpPr>
        <p:spPr>
          <a:xfrm>
            <a:off x="457200" y="3048000"/>
            <a:ext cx="1981200" cy="457200"/>
          </a:xfrm>
        </p:spPr>
        <p:txBody>
          <a:bodyPr/>
          <a:lstStyle/>
          <a:p>
            <a:r>
              <a:rPr lang="en-US" altLang="en-US" b="1" dirty="0">
                <a:solidFill>
                  <a:srgbClr val="AD0B1E"/>
                </a:solidFill>
              </a:rPr>
              <a:t>Calculate H</a:t>
            </a:r>
            <a:r>
              <a:rPr lang="en-US" altLang="en-US" b="1" baseline="-25000" dirty="0">
                <a:solidFill>
                  <a:srgbClr val="AD0B1E"/>
                </a:solidFill>
              </a:rPr>
              <a:t>z</a:t>
            </a:r>
          </a:p>
        </p:txBody>
      </p:sp>
      <p:graphicFrame>
        <p:nvGraphicFramePr>
          <p:cNvPr id="17" name="Object 16"/>
          <p:cNvGraphicFramePr>
            <a:graphicFrameLocks noChangeAspect="1"/>
          </p:cNvGraphicFramePr>
          <p:nvPr>
            <p:extLst>
              <p:ext uri="{D42A27DB-BD31-4B8C-83A1-F6EECF244321}">
                <p14:modId xmlns:p14="http://schemas.microsoft.com/office/powerpoint/2010/main" val="389413326"/>
              </p:ext>
            </p:extLst>
          </p:nvPr>
        </p:nvGraphicFramePr>
        <p:xfrm>
          <a:off x="627063" y="3605213"/>
          <a:ext cx="2449512" cy="1652587"/>
        </p:xfrm>
        <a:graphic>
          <a:graphicData uri="http://schemas.openxmlformats.org/presentationml/2006/ole">
            <mc:AlternateContent xmlns:mc="http://schemas.openxmlformats.org/markup-compatibility/2006">
              <mc:Choice xmlns:v="urn:schemas-microsoft-com:vml" Requires="v">
                <p:oleObj spid="_x0000_s159138" name="Equation" r:id="rId8" imgW="1676160" imgH="1130040" progId="Equation.DSMT4">
                  <p:embed/>
                </p:oleObj>
              </mc:Choice>
              <mc:Fallback>
                <p:oleObj name="Equation" r:id="rId8" imgW="1676160" imgH="1130040" progId="Equation.DSMT4">
                  <p:embed/>
                  <p:pic>
                    <p:nvPicPr>
                      <p:cNvPr id="15" name="Object 14"/>
                      <p:cNvPicPr/>
                      <p:nvPr/>
                    </p:nvPicPr>
                    <p:blipFill>
                      <a:blip r:embed="rId9"/>
                      <a:stretch>
                        <a:fillRect/>
                      </a:stretch>
                    </p:blipFill>
                    <p:spPr>
                      <a:xfrm>
                        <a:off x="627063" y="3605213"/>
                        <a:ext cx="2449512" cy="1652587"/>
                      </a:xfrm>
                      <a:prstGeom prst="rect">
                        <a:avLst/>
                      </a:prstGeom>
                    </p:spPr>
                  </p:pic>
                </p:oleObj>
              </mc:Fallback>
            </mc:AlternateContent>
          </a:graphicData>
        </a:graphic>
      </p:graphicFrame>
      <p:sp>
        <p:nvSpPr>
          <p:cNvPr id="8" name="Content Placeholder 7"/>
          <p:cNvSpPr>
            <a:spLocks noGrp="1"/>
          </p:cNvSpPr>
          <p:nvPr>
            <p:ph idx="15"/>
          </p:nvPr>
        </p:nvSpPr>
        <p:spPr>
          <a:xfrm>
            <a:off x="457200" y="5477312"/>
            <a:ext cx="1828800" cy="457200"/>
          </a:xfrm>
        </p:spPr>
        <p:txBody>
          <a:bodyPr/>
          <a:lstStyle/>
          <a:p>
            <a:r>
              <a:rPr lang="en-US" altLang="en-US" b="1" dirty="0">
                <a:solidFill>
                  <a:srgbClr val="AD0B1E"/>
                </a:solidFill>
              </a:rPr>
              <a:t>Total Vector</a:t>
            </a:r>
            <a:endParaRPr lang="en-US" altLang="en-US" b="1" baseline="-25000" dirty="0">
              <a:solidFill>
                <a:srgbClr val="AD0B1E"/>
              </a:solidFill>
            </a:endParaRPr>
          </a:p>
        </p:txBody>
      </p:sp>
      <p:graphicFrame>
        <p:nvGraphicFramePr>
          <p:cNvPr id="20" name="Object 19"/>
          <p:cNvGraphicFramePr>
            <a:graphicFrameLocks noChangeAspect="1"/>
          </p:cNvGraphicFramePr>
          <p:nvPr>
            <p:extLst>
              <p:ext uri="{D42A27DB-BD31-4B8C-83A1-F6EECF244321}">
                <p14:modId xmlns:p14="http://schemas.microsoft.com/office/powerpoint/2010/main" val="3635793639"/>
              </p:ext>
            </p:extLst>
          </p:nvPr>
        </p:nvGraphicFramePr>
        <p:xfrm>
          <a:off x="2377950" y="5541523"/>
          <a:ext cx="2879850" cy="404979"/>
        </p:xfrm>
        <a:graphic>
          <a:graphicData uri="http://schemas.openxmlformats.org/presentationml/2006/ole">
            <mc:AlternateContent xmlns:mc="http://schemas.openxmlformats.org/markup-compatibility/2006">
              <mc:Choice xmlns:v="urn:schemas-microsoft-com:vml" Requires="v">
                <p:oleObj spid="_x0000_s159139" name="Equation" r:id="rId10" imgW="1625400" imgH="228600" progId="Equation.DSMT4">
                  <p:embed/>
                </p:oleObj>
              </mc:Choice>
              <mc:Fallback>
                <p:oleObj name="Equation" r:id="rId10" imgW="1625400" imgH="228600" progId="Equation.DSMT4">
                  <p:embed/>
                  <p:pic>
                    <p:nvPicPr>
                      <p:cNvPr id="0" name=""/>
                      <p:cNvPicPr/>
                      <p:nvPr/>
                    </p:nvPicPr>
                    <p:blipFill>
                      <a:blip r:embed="rId11"/>
                      <a:stretch>
                        <a:fillRect/>
                      </a:stretch>
                    </p:blipFill>
                    <p:spPr>
                      <a:xfrm>
                        <a:off x="2377950" y="5541523"/>
                        <a:ext cx="2879850" cy="404979"/>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838442926"/>
              </p:ext>
            </p:extLst>
          </p:nvPr>
        </p:nvGraphicFramePr>
        <p:xfrm>
          <a:off x="554038" y="6103938"/>
          <a:ext cx="6584950" cy="449262"/>
        </p:xfrm>
        <a:graphic>
          <a:graphicData uri="http://schemas.openxmlformats.org/presentationml/2006/ole">
            <mc:AlternateContent xmlns:mc="http://schemas.openxmlformats.org/markup-compatibility/2006">
              <mc:Choice xmlns:v="urn:schemas-microsoft-com:vml" Requires="v">
                <p:oleObj spid="_x0000_s159140" name="Equation" r:id="rId12" imgW="4089240" imgH="279360" progId="Equation.DSMT4">
                  <p:embed/>
                </p:oleObj>
              </mc:Choice>
              <mc:Fallback>
                <p:oleObj name="Equation" r:id="rId12" imgW="4089240" imgH="279360" progId="Equation.DSMT4">
                  <p:embed/>
                  <p:pic>
                    <p:nvPicPr>
                      <p:cNvPr id="0" name=""/>
                      <p:cNvPicPr/>
                      <p:nvPr/>
                    </p:nvPicPr>
                    <p:blipFill>
                      <a:blip r:embed="rId13"/>
                      <a:stretch>
                        <a:fillRect/>
                      </a:stretch>
                    </p:blipFill>
                    <p:spPr>
                      <a:xfrm>
                        <a:off x="554038" y="6103938"/>
                        <a:ext cx="6584950" cy="449262"/>
                      </a:xfrm>
                      <a:prstGeom prst="rect">
                        <a:avLst/>
                      </a:prstGeom>
                      <a:ln>
                        <a:solidFill>
                          <a:srgbClr val="AD0B1E"/>
                        </a:solidFill>
                      </a:ln>
                    </p:spPr>
                  </p:pic>
                </p:oleObj>
              </mc:Fallback>
            </mc:AlternateContent>
          </a:graphicData>
        </a:graphic>
      </p:graphicFrame>
    </p:spTree>
    <p:extLst>
      <p:ext uri="{BB962C8B-B14F-4D97-AF65-F5344CB8AC3E}">
        <p14:creationId xmlns:p14="http://schemas.microsoft.com/office/powerpoint/2010/main" val="4255928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Group Problem Solving </a:t>
            </a:r>
            <a:r>
              <a:rPr lang="en-US" altLang="en-US" sz="1000" b="1" dirty="0">
                <a:ea typeface="ＭＳ Ｐゴシック" pitchFamily="34" charset="-128"/>
              </a:rPr>
              <a:t>5</a:t>
            </a:r>
            <a:endParaRPr lang="en-US" sz="1000" b="1" dirty="0"/>
          </a:p>
        </p:txBody>
      </p:sp>
      <p:pic>
        <p:nvPicPr>
          <p:cNvPr id="18" name="Picture 17" descr="Shaft AB is aligned with the z axis and rotates about this axis. Point A is at the origin, and point B is 600 mm in the positive z direction. Starting at the origin (point A) and traveling 200 mm in the positive z direction, an arm is attached to AB which goes 200 mm in the positive x direction, then bends and goes 200 mm in the negative y direction. A further 200 mm along the z direction, another arm is attached to AB which goes 200 mm in the negative x direction, then bends and goes 200 mm in the positive y direc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207228"/>
            <a:ext cx="4130598" cy="3269772"/>
          </a:xfrm>
          <a:prstGeom prst="rect">
            <a:avLst/>
          </a:prstGeom>
        </p:spPr>
      </p:pic>
      <p:sp>
        <p:nvSpPr>
          <p:cNvPr id="3" name="Content Placeholder 2"/>
          <p:cNvSpPr>
            <a:spLocks noGrp="1"/>
          </p:cNvSpPr>
          <p:nvPr>
            <p:ph idx="1"/>
          </p:nvPr>
        </p:nvSpPr>
        <p:spPr>
          <a:xfrm>
            <a:off x="457200" y="1143000"/>
            <a:ext cx="3810000" cy="457200"/>
          </a:xfrm>
        </p:spPr>
        <p:txBody>
          <a:bodyPr/>
          <a:lstStyle/>
          <a:p>
            <a:r>
              <a:rPr lang="en-US" altLang="en-US" b="1" dirty="0">
                <a:solidFill>
                  <a:srgbClr val="AD0B1E"/>
                </a:solidFill>
              </a:rPr>
              <a:t>Angle Between AB and H</a:t>
            </a:r>
            <a:r>
              <a:rPr lang="en-US" altLang="en-US" b="1" baseline="-25000" dirty="0">
                <a:solidFill>
                  <a:srgbClr val="AD0B1E"/>
                </a:solidFill>
              </a:rPr>
              <a:t>A</a:t>
            </a:r>
            <a:r>
              <a:rPr lang="en-US" altLang="en-US" b="1" dirty="0">
                <a:solidFill>
                  <a:srgbClr val="AD0B1E"/>
                </a:solidFill>
              </a:rPr>
              <a:t>:</a:t>
            </a:r>
            <a:endParaRPr lang="en-US" altLang="en-US" b="1" baseline="-25000" dirty="0">
              <a:solidFill>
                <a:srgbClr val="AD0B1E"/>
              </a:solidFill>
            </a:endParaRPr>
          </a:p>
        </p:txBody>
      </p:sp>
      <p:graphicFrame>
        <p:nvGraphicFramePr>
          <p:cNvPr id="14" name="Object 13"/>
          <p:cNvGraphicFramePr>
            <a:graphicFrameLocks noChangeAspect="1"/>
          </p:cNvGraphicFramePr>
          <p:nvPr>
            <p:extLst>
              <p:ext uri="{D42A27DB-BD31-4B8C-83A1-F6EECF244321}">
                <p14:modId xmlns:p14="http://schemas.microsoft.com/office/powerpoint/2010/main" val="1204945920"/>
              </p:ext>
            </p:extLst>
          </p:nvPr>
        </p:nvGraphicFramePr>
        <p:xfrm>
          <a:off x="946150" y="1905000"/>
          <a:ext cx="4083050" cy="469900"/>
        </p:xfrm>
        <a:graphic>
          <a:graphicData uri="http://schemas.openxmlformats.org/presentationml/2006/ole">
            <mc:AlternateContent xmlns:mc="http://schemas.openxmlformats.org/markup-compatibility/2006">
              <mc:Choice xmlns:v="urn:schemas-microsoft-com:vml" Requires="v">
                <p:oleObj spid="_x0000_s160067" name="Equation" r:id="rId4" imgW="2095200" imgH="241200" progId="Equation.DSMT4">
                  <p:embed/>
                </p:oleObj>
              </mc:Choice>
              <mc:Fallback>
                <p:oleObj name="Equation" r:id="rId4" imgW="2095200" imgH="241200" progId="Equation.DSMT4">
                  <p:embed/>
                  <p:pic>
                    <p:nvPicPr>
                      <p:cNvPr id="0" name=""/>
                      <p:cNvPicPr/>
                      <p:nvPr/>
                    </p:nvPicPr>
                    <p:blipFill>
                      <a:blip r:embed="rId5"/>
                      <a:stretch>
                        <a:fillRect/>
                      </a:stretch>
                    </p:blipFill>
                    <p:spPr>
                      <a:xfrm>
                        <a:off x="946150" y="1905000"/>
                        <a:ext cx="4083050" cy="4699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790781767"/>
              </p:ext>
            </p:extLst>
          </p:nvPr>
        </p:nvGraphicFramePr>
        <p:xfrm>
          <a:off x="974725" y="2514600"/>
          <a:ext cx="5808663" cy="449263"/>
        </p:xfrm>
        <a:graphic>
          <a:graphicData uri="http://schemas.openxmlformats.org/presentationml/2006/ole">
            <mc:AlternateContent xmlns:mc="http://schemas.openxmlformats.org/markup-compatibility/2006">
              <mc:Choice xmlns:v="urn:schemas-microsoft-com:vml" Requires="v">
                <p:oleObj spid="_x0000_s160068" name="Equation" r:id="rId6" imgW="3606480" imgH="279360" progId="Equation.DSMT4">
                  <p:embed/>
                </p:oleObj>
              </mc:Choice>
              <mc:Fallback>
                <p:oleObj name="Equation" r:id="rId6" imgW="3606480" imgH="279360" progId="Equation.DSMT4">
                  <p:embed/>
                  <p:pic>
                    <p:nvPicPr>
                      <p:cNvPr id="0" name=""/>
                      <p:cNvPicPr/>
                      <p:nvPr/>
                    </p:nvPicPr>
                    <p:blipFill>
                      <a:blip r:embed="rId7"/>
                      <a:stretch>
                        <a:fillRect/>
                      </a:stretch>
                    </p:blipFill>
                    <p:spPr>
                      <a:xfrm>
                        <a:off x="974725" y="2514600"/>
                        <a:ext cx="5808663" cy="449263"/>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4087469654"/>
              </p:ext>
            </p:extLst>
          </p:nvPr>
        </p:nvGraphicFramePr>
        <p:xfrm>
          <a:off x="1043488" y="3094307"/>
          <a:ext cx="2156912" cy="669386"/>
        </p:xfrm>
        <a:graphic>
          <a:graphicData uri="http://schemas.openxmlformats.org/presentationml/2006/ole">
            <mc:AlternateContent xmlns:mc="http://schemas.openxmlformats.org/markup-compatibility/2006">
              <mc:Choice xmlns:v="urn:schemas-microsoft-com:vml" Requires="v">
                <p:oleObj spid="_x0000_s160069" name="Equation" r:id="rId8" imgW="1473120" imgH="457200" progId="Equation.DSMT4">
                  <p:embed/>
                </p:oleObj>
              </mc:Choice>
              <mc:Fallback>
                <p:oleObj name="Equation" r:id="rId8" imgW="1473120" imgH="457200" progId="Equation.DSMT4">
                  <p:embed/>
                  <p:pic>
                    <p:nvPicPr>
                      <p:cNvPr id="0" name=""/>
                      <p:cNvPicPr/>
                      <p:nvPr/>
                    </p:nvPicPr>
                    <p:blipFill>
                      <a:blip r:embed="rId9"/>
                      <a:stretch>
                        <a:fillRect/>
                      </a:stretch>
                    </p:blipFill>
                    <p:spPr>
                      <a:xfrm>
                        <a:off x="1043488" y="3094307"/>
                        <a:ext cx="2156912" cy="669386"/>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983300453"/>
              </p:ext>
            </p:extLst>
          </p:nvPr>
        </p:nvGraphicFramePr>
        <p:xfrm>
          <a:off x="1030288" y="4105275"/>
          <a:ext cx="873125" cy="298450"/>
        </p:xfrm>
        <a:graphic>
          <a:graphicData uri="http://schemas.openxmlformats.org/presentationml/2006/ole">
            <mc:AlternateContent xmlns:mc="http://schemas.openxmlformats.org/markup-compatibility/2006">
              <mc:Choice xmlns:v="urn:schemas-microsoft-com:vml" Requires="v">
                <p:oleObj spid="_x0000_s160070" name="Equation" r:id="rId10" imgW="596880" imgH="203040" progId="Equation.DSMT4">
                  <p:embed/>
                </p:oleObj>
              </mc:Choice>
              <mc:Fallback>
                <p:oleObj name="Equation" r:id="rId10" imgW="596880" imgH="203040" progId="Equation.DSMT4">
                  <p:embed/>
                  <p:pic>
                    <p:nvPicPr>
                      <p:cNvPr id="0" name=""/>
                      <p:cNvPicPr/>
                      <p:nvPr/>
                    </p:nvPicPr>
                    <p:blipFill>
                      <a:blip r:embed="rId11"/>
                      <a:stretch>
                        <a:fillRect/>
                      </a:stretch>
                    </p:blipFill>
                    <p:spPr>
                      <a:xfrm>
                        <a:off x="1030288" y="4105275"/>
                        <a:ext cx="873125" cy="298450"/>
                      </a:xfrm>
                      <a:prstGeom prst="rect">
                        <a:avLst/>
                      </a:prstGeom>
                      <a:ln>
                        <a:solidFill>
                          <a:srgbClr val="AD0B1E"/>
                        </a:solidFill>
                      </a:ln>
                    </p:spPr>
                  </p:pic>
                </p:oleObj>
              </mc:Fallback>
            </mc:AlternateContent>
          </a:graphicData>
        </a:graphic>
      </p:graphicFrame>
    </p:spTree>
    <p:extLst>
      <p:ext uri="{BB962C8B-B14F-4D97-AF65-F5344CB8AC3E}">
        <p14:creationId xmlns:p14="http://schemas.microsoft.com/office/powerpoint/2010/main" val="2732688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66800"/>
          </a:xfrm>
        </p:spPr>
        <p:txBody>
          <a:bodyPr/>
          <a:lstStyle/>
          <a:p>
            <a:r>
              <a:rPr lang="en-US" altLang="en-US" b="1" dirty="0">
                <a:solidFill>
                  <a:srgbClr val="AD0B1E"/>
                </a:solidFill>
                <a:ea typeface="ＭＳ Ｐゴシック" pitchFamily="34" charset="-128"/>
              </a:rPr>
              <a:t>Motion About a Fixed Point or a Fixed Axis</a:t>
            </a:r>
            <a:endParaRPr lang="en-US" b="1" dirty="0">
              <a:solidFill>
                <a:srgbClr val="AD0B1E"/>
              </a:solidFill>
            </a:endParaRPr>
          </a:p>
        </p:txBody>
      </p:sp>
      <p:pic>
        <p:nvPicPr>
          <p:cNvPr id="18" name="Picture 17" descr="Oxyz is a coordinate system with origin fixed to the global origin, but axes that rotate with the bod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81" y="1600200"/>
            <a:ext cx="2426119" cy="2253249"/>
          </a:xfrm>
          <a:prstGeom prst="rect">
            <a:avLst/>
          </a:prstGeom>
        </p:spPr>
      </p:pic>
      <p:pic>
        <p:nvPicPr>
          <p:cNvPr id="19" name="Picture 18" descr="The angular velocity of the body omega is about the Z axis, which since the axis of rotation is fixed, is also the z axis.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152" y="4184869"/>
            <a:ext cx="2393648" cy="2292131"/>
          </a:xfrm>
          <a:prstGeom prst="rect">
            <a:avLst/>
          </a:prstGeom>
        </p:spPr>
      </p:pic>
      <p:sp>
        <p:nvSpPr>
          <p:cNvPr id="6" name="Content Placeholder 5"/>
          <p:cNvSpPr>
            <a:spLocks noGrp="1"/>
          </p:cNvSpPr>
          <p:nvPr>
            <p:ph idx="13"/>
          </p:nvPr>
        </p:nvSpPr>
        <p:spPr>
          <a:xfrm>
            <a:off x="3315112" y="1447800"/>
            <a:ext cx="5219288" cy="343501"/>
          </a:xfrm>
        </p:spPr>
        <p:txBody>
          <a:bodyPr/>
          <a:lstStyle/>
          <a:p>
            <a:pPr marL="292608" indent="-292608">
              <a:spcBef>
                <a:spcPts val="0"/>
              </a:spcBef>
              <a:spcAft>
                <a:spcPts val="0"/>
              </a:spcAft>
              <a:buFont typeface="Arial" panose="020B0604020202020204" pitchFamily="34" charset="0"/>
              <a:buChar char="•"/>
            </a:pPr>
            <a:r>
              <a:rPr lang="en-US" altLang="en-US" sz="2000" dirty="0"/>
              <a:t>For a rigid body rotation around a fixed point,</a:t>
            </a:r>
          </a:p>
        </p:txBody>
      </p:sp>
      <p:graphicFrame>
        <p:nvGraphicFramePr>
          <p:cNvPr id="14" name="Object 5"/>
          <p:cNvGraphicFramePr>
            <a:graphicFrameLocks noChangeAspect="1"/>
          </p:cNvGraphicFramePr>
          <p:nvPr>
            <p:extLst>
              <p:ext uri="{D42A27DB-BD31-4B8C-83A1-F6EECF244321}">
                <p14:modId xmlns:p14="http://schemas.microsoft.com/office/powerpoint/2010/main" val="1001694065"/>
              </p:ext>
            </p:extLst>
          </p:nvPr>
        </p:nvGraphicFramePr>
        <p:xfrm>
          <a:off x="4003964" y="1924350"/>
          <a:ext cx="2701636" cy="808182"/>
        </p:xfrm>
        <a:graphic>
          <a:graphicData uri="http://schemas.openxmlformats.org/presentationml/2006/ole">
            <mc:AlternateContent xmlns:mc="http://schemas.openxmlformats.org/markup-compatibility/2006">
              <mc:Choice xmlns:v="urn:schemas-microsoft-com:vml" Requires="v">
                <p:oleObj spid="_x0000_s161086" name="Equation" r:id="rId5" imgW="2971800" imgH="889000" progId="Equation.3">
                  <p:embed/>
                </p:oleObj>
              </mc:Choice>
              <mc:Fallback>
                <p:oleObj name="Equation" r:id="rId5" imgW="2971800" imgH="889000" progId="Equation.3">
                  <p:embed/>
                  <p:pic>
                    <p:nvPicPr>
                      <p:cNvPr id="3380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3964" y="1924350"/>
                        <a:ext cx="2701636" cy="808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200400" y="2762550"/>
            <a:ext cx="5219288" cy="343501"/>
          </a:xfrm>
        </p:spPr>
        <p:txBody>
          <a:bodyPr/>
          <a:lstStyle/>
          <a:p>
            <a:pPr marL="292608" indent="-292608">
              <a:spcBef>
                <a:spcPts val="0"/>
              </a:spcBef>
              <a:spcAft>
                <a:spcPts val="0"/>
              </a:spcAft>
              <a:buFont typeface="Arial" panose="020B0604020202020204" pitchFamily="34" charset="0"/>
              <a:buChar char="•"/>
            </a:pPr>
            <a:r>
              <a:rPr lang="en-US" altLang="en-US" sz="2000" dirty="0"/>
              <a:t>For a rigid body rotation around a fixed axis,</a:t>
            </a:r>
          </a:p>
        </p:txBody>
      </p:sp>
      <p:graphicFrame>
        <p:nvGraphicFramePr>
          <p:cNvPr id="15" name="Object 4"/>
          <p:cNvGraphicFramePr>
            <a:graphicFrameLocks noChangeAspect="1"/>
          </p:cNvGraphicFramePr>
          <p:nvPr>
            <p:extLst>
              <p:ext uri="{D42A27DB-BD31-4B8C-83A1-F6EECF244321}">
                <p14:modId xmlns:p14="http://schemas.microsoft.com/office/powerpoint/2010/main" val="851285259"/>
              </p:ext>
            </p:extLst>
          </p:nvPr>
        </p:nvGraphicFramePr>
        <p:xfrm>
          <a:off x="3581400" y="3175630"/>
          <a:ext cx="4749800" cy="368300"/>
        </p:xfrm>
        <a:graphic>
          <a:graphicData uri="http://schemas.openxmlformats.org/presentationml/2006/ole">
            <mc:AlternateContent xmlns:mc="http://schemas.openxmlformats.org/markup-compatibility/2006">
              <mc:Choice xmlns:v="urn:schemas-microsoft-com:vml" Requires="v">
                <p:oleObj spid="_x0000_s161087" name="Equation" r:id="rId7" imgW="4749800" imgH="368300" progId="Equation.3">
                  <p:embed/>
                </p:oleObj>
              </mc:Choice>
              <mc:Fallback>
                <p:oleObj name="Equation" r:id="rId7" imgW="4749800" imgH="368300" progId="Equation.3">
                  <p:embed/>
                  <p:pic>
                    <p:nvPicPr>
                      <p:cNvPr id="33803"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1400" y="3175630"/>
                        <a:ext cx="47498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2"/>
          <p:cNvGraphicFramePr>
            <a:graphicFrameLocks noChangeAspect="1"/>
          </p:cNvGraphicFramePr>
          <p:nvPr>
            <p:extLst>
              <p:ext uri="{D42A27DB-BD31-4B8C-83A1-F6EECF244321}">
                <p14:modId xmlns:p14="http://schemas.microsoft.com/office/powerpoint/2010/main" val="3933101784"/>
              </p:ext>
            </p:extLst>
          </p:nvPr>
        </p:nvGraphicFramePr>
        <p:xfrm>
          <a:off x="3657600" y="3632830"/>
          <a:ext cx="4722091" cy="1731818"/>
        </p:xfrm>
        <a:graphic>
          <a:graphicData uri="http://schemas.openxmlformats.org/presentationml/2006/ole">
            <mc:AlternateContent xmlns:mc="http://schemas.openxmlformats.org/markup-compatibility/2006">
              <mc:Choice xmlns:v="urn:schemas-microsoft-com:vml" Requires="v">
                <p:oleObj spid="_x0000_s161088" name="Equation" r:id="rId9" imgW="5194300" imgH="1905000" progId="Equation.3">
                  <p:embed/>
                </p:oleObj>
              </mc:Choice>
              <mc:Fallback>
                <p:oleObj name="Equation" r:id="rId9" imgW="5194300" imgH="1905000" progId="Equation.3">
                  <p:embed/>
                  <p:pic>
                    <p:nvPicPr>
                      <p:cNvPr id="14345"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7600" y="3632830"/>
                        <a:ext cx="4722091" cy="17318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3"/>
          <p:cNvGraphicFramePr>
            <a:graphicFrameLocks noChangeAspect="1"/>
          </p:cNvGraphicFramePr>
          <p:nvPr>
            <p:extLst>
              <p:ext uri="{D42A27DB-BD31-4B8C-83A1-F6EECF244321}">
                <p14:modId xmlns:p14="http://schemas.microsoft.com/office/powerpoint/2010/main" val="2176679128"/>
              </p:ext>
            </p:extLst>
          </p:nvPr>
        </p:nvGraphicFramePr>
        <p:xfrm>
          <a:off x="4212202" y="5461630"/>
          <a:ext cx="2036198" cy="1091570"/>
        </p:xfrm>
        <a:graphic>
          <a:graphicData uri="http://schemas.openxmlformats.org/presentationml/2006/ole">
            <mc:AlternateContent xmlns:mc="http://schemas.openxmlformats.org/markup-compatibility/2006">
              <mc:Choice xmlns:v="urn:schemas-microsoft-com:vml" Requires="v">
                <p:oleObj spid="_x0000_s161089" name="Equation" r:id="rId11" imgW="2463800" imgH="1320800" progId="Equation.3">
                  <p:embed/>
                </p:oleObj>
              </mc:Choice>
              <mc:Fallback>
                <p:oleObj name="Equation" r:id="rId11" imgW="2463800" imgH="1320800" progId="Equation.3">
                  <p:embed/>
                  <p:pic>
                    <p:nvPicPr>
                      <p:cNvPr id="14346"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12202" y="5461630"/>
                        <a:ext cx="2036198" cy="10915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711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Rotation About a Fixed Axis</a:t>
            </a:r>
            <a:endParaRPr lang="en-US" b="1" dirty="0">
              <a:solidFill>
                <a:srgbClr val="AD0B1E"/>
              </a:solidFill>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42" y="1258581"/>
            <a:ext cx="2681261" cy="2551419"/>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3857603"/>
            <a:ext cx="1879327" cy="2695597"/>
          </a:xfrm>
          <a:prstGeom prst="rect">
            <a:avLst/>
          </a:prstGeom>
        </p:spPr>
      </p:pic>
      <p:sp>
        <p:nvSpPr>
          <p:cNvPr id="3" name="Content Placeholder 2"/>
          <p:cNvSpPr>
            <a:spLocks noGrp="1"/>
          </p:cNvSpPr>
          <p:nvPr>
            <p:ph idx="1"/>
          </p:nvPr>
        </p:nvSpPr>
        <p:spPr>
          <a:xfrm>
            <a:off x="3380378" y="990600"/>
            <a:ext cx="5306421" cy="457200"/>
          </a:xfrm>
        </p:spPr>
        <p:txBody>
          <a:bodyPr/>
          <a:lstStyle/>
          <a:p>
            <a:pPr marL="292608" indent="-292608">
              <a:spcBef>
                <a:spcPts val="0"/>
              </a:spcBef>
              <a:spcAft>
                <a:spcPts val="0"/>
              </a:spcAft>
              <a:buFont typeface="Arial" panose="020B0604020202020204" pitchFamily="34" charset="0"/>
              <a:buChar char="•"/>
            </a:pPr>
            <a:r>
              <a:rPr lang="en-US" altLang="en-US" sz="2000" dirty="0"/>
              <a:t>For a rigid body rotation around a fixed axis,</a:t>
            </a:r>
          </a:p>
        </p:txBody>
      </p:sp>
      <p:graphicFrame>
        <p:nvGraphicFramePr>
          <p:cNvPr id="14" name="Object 6"/>
          <p:cNvGraphicFramePr>
            <a:graphicFrameLocks noChangeAspect="1"/>
          </p:cNvGraphicFramePr>
          <p:nvPr>
            <p:extLst>
              <p:ext uri="{D42A27DB-BD31-4B8C-83A1-F6EECF244321}">
                <p14:modId xmlns:p14="http://schemas.microsoft.com/office/powerpoint/2010/main" val="3035637513"/>
              </p:ext>
            </p:extLst>
          </p:nvPr>
        </p:nvGraphicFramePr>
        <p:xfrm>
          <a:off x="3776663" y="1498600"/>
          <a:ext cx="2463800" cy="1320800"/>
        </p:xfrm>
        <a:graphic>
          <a:graphicData uri="http://schemas.openxmlformats.org/presentationml/2006/ole">
            <mc:AlternateContent xmlns:mc="http://schemas.openxmlformats.org/markup-compatibility/2006">
              <mc:Choice xmlns:v="urn:schemas-microsoft-com:vml" Requires="v">
                <p:oleObj spid="_x0000_s162189" name="Equation" r:id="rId5" imgW="2463800" imgH="1320800" progId="Equation.DSMT4">
                  <p:embed/>
                </p:oleObj>
              </mc:Choice>
              <mc:Fallback>
                <p:oleObj name="Equation" r:id="rId5" imgW="2463800" imgH="1320800" progId="Equation.DSMT4">
                  <p:embed/>
                  <p:pic>
                    <p:nvPicPr>
                      <p:cNvPr id="34834"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6663" y="1498600"/>
                        <a:ext cx="2463800" cy="132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380378" y="2971800"/>
            <a:ext cx="5306422" cy="457200"/>
          </a:xfrm>
        </p:spPr>
        <p:txBody>
          <a:bodyPr/>
          <a:lstStyle/>
          <a:p>
            <a:pPr marL="292608" indent="-292608">
              <a:spcBef>
                <a:spcPts val="0"/>
              </a:spcBef>
              <a:spcAft>
                <a:spcPts val="0"/>
              </a:spcAft>
              <a:buFont typeface="Arial" panose="020B0604020202020204" pitchFamily="34" charset="0"/>
              <a:buChar char="•"/>
            </a:pPr>
            <a:r>
              <a:rPr lang="en-US" altLang="en-US" sz="2000" dirty="0"/>
              <a:t>If symmetrical with respect to the xy plane,</a:t>
            </a:r>
          </a:p>
        </p:txBody>
      </p:sp>
      <p:graphicFrame>
        <p:nvGraphicFramePr>
          <p:cNvPr id="15" name="Object 5"/>
          <p:cNvGraphicFramePr>
            <a:graphicFrameLocks noChangeAspect="1"/>
          </p:cNvGraphicFramePr>
          <p:nvPr>
            <p:extLst>
              <p:ext uri="{D42A27DB-BD31-4B8C-83A1-F6EECF244321}">
                <p14:modId xmlns:p14="http://schemas.microsoft.com/office/powerpoint/2010/main" val="2978019542"/>
              </p:ext>
            </p:extLst>
          </p:nvPr>
        </p:nvGraphicFramePr>
        <p:xfrm>
          <a:off x="3776663" y="3505200"/>
          <a:ext cx="3873500" cy="368300"/>
        </p:xfrm>
        <a:graphic>
          <a:graphicData uri="http://schemas.openxmlformats.org/presentationml/2006/ole">
            <mc:AlternateContent xmlns:mc="http://schemas.openxmlformats.org/markup-compatibility/2006">
              <mc:Choice xmlns:v="urn:schemas-microsoft-com:vml" Requires="v">
                <p:oleObj spid="_x0000_s162190" name="Equation" r:id="rId7" imgW="3873500" imgH="368300" progId="Equation.3">
                  <p:embed/>
                </p:oleObj>
              </mc:Choice>
              <mc:Fallback>
                <p:oleObj name="Equation" r:id="rId7" imgW="3873500" imgH="368300" progId="Equation.3">
                  <p:embed/>
                  <p:pic>
                    <p:nvPicPr>
                      <p:cNvPr id="34833"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6663" y="3505200"/>
                        <a:ext cx="38735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380378" y="4038600"/>
            <a:ext cx="5306422" cy="691376"/>
          </a:xfrm>
        </p:spPr>
        <p:txBody>
          <a:bodyPr/>
          <a:lstStyle/>
          <a:p>
            <a:pPr marL="292608" indent="-292608">
              <a:spcBef>
                <a:spcPts val="0"/>
              </a:spcBef>
              <a:spcAft>
                <a:spcPts val="0"/>
              </a:spcAft>
              <a:buFont typeface="Arial" panose="020B0604020202020204" pitchFamily="34" charset="0"/>
              <a:buChar char="•"/>
            </a:pPr>
            <a:r>
              <a:rPr lang="en-US" altLang="en-US" sz="2000" dirty="0"/>
              <a:t>If not symmetrical, the sum of external moments will not be zero, even if  </a:t>
            </a:r>
            <a:r>
              <a:rPr lang="en-US" altLang="en-US" sz="2000" i="1" dirty="0">
                <a:latin typeface="Symbol" pitchFamily="18" charset="2"/>
              </a:rPr>
              <a:t>a</a:t>
            </a:r>
            <a:r>
              <a:rPr lang="en-US" altLang="en-US" sz="2000" dirty="0"/>
              <a:t> = 0,</a:t>
            </a:r>
          </a:p>
        </p:txBody>
      </p:sp>
      <p:graphicFrame>
        <p:nvGraphicFramePr>
          <p:cNvPr id="16" name="Object 4"/>
          <p:cNvGraphicFramePr>
            <a:graphicFrameLocks noChangeAspect="1"/>
          </p:cNvGraphicFramePr>
          <p:nvPr>
            <p:extLst>
              <p:ext uri="{D42A27DB-BD31-4B8C-83A1-F6EECF244321}">
                <p14:modId xmlns:p14="http://schemas.microsoft.com/office/powerpoint/2010/main" val="3259626969"/>
              </p:ext>
            </p:extLst>
          </p:nvPr>
        </p:nvGraphicFramePr>
        <p:xfrm>
          <a:off x="3733800" y="4876800"/>
          <a:ext cx="4648200" cy="444500"/>
        </p:xfrm>
        <a:graphic>
          <a:graphicData uri="http://schemas.openxmlformats.org/presentationml/2006/ole">
            <mc:AlternateContent xmlns:mc="http://schemas.openxmlformats.org/markup-compatibility/2006">
              <mc:Choice xmlns:v="urn:schemas-microsoft-com:vml" Requires="v">
                <p:oleObj spid="_x0000_s162191" name="Equation" r:id="rId9" imgW="4648200" imgH="444500" progId="Equation.3">
                  <p:embed/>
                </p:oleObj>
              </mc:Choice>
              <mc:Fallback>
                <p:oleObj name="Equation" r:id="rId9" imgW="4648200" imgH="444500" progId="Equation.3">
                  <p:embed/>
                  <p:pic>
                    <p:nvPicPr>
                      <p:cNvPr id="34831"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3800" y="4876800"/>
                        <a:ext cx="46482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3380378" y="5410200"/>
            <a:ext cx="5306422" cy="990600"/>
          </a:xfrm>
        </p:spPr>
        <p:txBody>
          <a:bodyPr/>
          <a:lstStyle/>
          <a:p>
            <a:pPr marL="292608" indent="-292608">
              <a:spcBef>
                <a:spcPts val="0"/>
              </a:spcBef>
              <a:spcAft>
                <a:spcPts val="0"/>
              </a:spcAft>
              <a:buFont typeface="Arial" panose="020B0604020202020204" pitchFamily="34" charset="0"/>
              <a:buChar char="•"/>
            </a:pPr>
            <a:r>
              <a:rPr lang="en-US" altLang="en-US" sz="2000" dirty="0"/>
              <a:t>A rotating shaft requires both static</a:t>
            </a:r>
          </a:p>
        </p:txBody>
      </p:sp>
      <p:graphicFrame>
        <p:nvGraphicFramePr>
          <p:cNvPr id="19" name="Object 2"/>
          <p:cNvGraphicFramePr>
            <a:graphicFrameLocks noChangeAspect="1"/>
          </p:cNvGraphicFramePr>
          <p:nvPr>
            <p:extLst>
              <p:ext uri="{D42A27DB-BD31-4B8C-83A1-F6EECF244321}">
                <p14:modId xmlns:p14="http://schemas.microsoft.com/office/powerpoint/2010/main" val="3617737288"/>
              </p:ext>
            </p:extLst>
          </p:nvPr>
        </p:nvGraphicFramePr>
        <p:xfrm>
          <a:off x="7391400" y="5473700"/>
          <a:ext cx="762000" cy="317500"/>
        </p:xfrm>
        <a:graphic>
          <a:graphicData uri="http://schemas.openxmlformats.org/presentationml/2006/ole">
            <mc:AlternateContent xmlns:mc="http://schemas.openxmlformats.org/markup-compatibility/2006">
              <mc:Choice xmlns:v="urn:schemas-microsoft-com:vml" Requires="v">
                <p:oleObj spid="_x0000_s162192" name="Equation" r:id="rId11" imgW="761669" imgH="317362" progId="Equation.DSMT4">
                  <p:embed/>
                </p:oleObj>
              </mc:Choice>
              <mc:Fallback>
                <p:oleObj name="Equation" r:id="rId11" imgW="761669" imgH="317362" progId="Equation.DSMT4">
                  <p:embed/>
                  <p:pic>
                    <p:nvPicPr>
                      <p:cNvPr id="34828"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91400" y="5473700"/>
                        <a:ext cx="762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Content Placeholder 11"/>
          <p:cNvSpPr>
            <a:spLocks noGrp="1"/>
          </p:cNvSpPr>
          <p:nvPr>
            <p:ph idx="19"/>
          </p:nvPr>
        </p:nvSpPr>
        <p:spPr>
          <a:xfrm>
            <a:off x="3686698" y="5807108"/>
            <a:ext cx="1494902" cy="343501"/>
          </a:xfrm>
        </p:spPr>
        <p:txBody>
          <a:bodyPr/>
          <a:lstStyle/>
          <a:p>
            <a:r>
              <a:rPr lang="en-US" altLang="en-US" sz="2000" dirty="0"/>
              <a:t>and dynamic</a:t>
            </a:r>
            <a:endParaRPr lang="en-US" sz="2000" dirty="0"/>
          </a:p>
        </p:txBody>
      </p:sp>
      <p:graphicFrame>
        <p:nvGraphicFramePr>
          <p:cNvPr id="20" name="Object 3"/>
          <p:cNvGraphicFramePr>
            <a:graphicFrameLocks noChangeAspect="1"/>
          </p:cNvGraphicFramePr>
          <p:nvPr>
            <p:extLst>
              <p:ext uri="{D42A27DB-BD31-4B8C-83A1-F6EECF244321}">
                <p14:modId xmlns:p14="http://schemas.microsoft.com/office/powerpoint/2010/main" val="564641086"/>
              </p:ext>
            </p:extLst>
          </p:nvPr>
        </p:nvGraphicFramePr>
        <p:xfrm>
          <a:off x="5181600" y="5845809"/>
          <a:ext cx="762000" cy="317500"/>
        </p:xfrm>
        <a:graphic>
          <a:graphicData uri="http://schemas.openxmlformats.org/presentationml/2006/ole">
            <mc:AlternateContent xmlns:mc="http://schemas.openxmlformats.org/markup-compatibility/2006">
              <mc:Choice xmlns:v="urn:schemas-microsoft-com:vml" Requires="v">
                <p:oleObj spid="_x0000_s162193" name="Equation" r:id="rId13" imgW="761669" imgH="317362" progId="Equation.3">
                  <p:embed/>
                </p:oleObj>
              </mc:Choice>
              <mc:Fallback>
                <p:oleObj name="Equation" r:id="rId13" imgW="761669" imgH="317362" progId="Equation.3">
                  <p:embed/>
                  <p:pic>
                    <p:nvPicPr>
                      <p:cNvPr id="34829" name="Object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81600" y="5845809"/>
                        <a:ext cx="762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Content Placeholder 12"/>
          <p:cNvSpPr>
            <a:spLocks noGrp="1"/>
          </p:cNvSpPr>
          <p:nvPr>
            <p:ph idx="20"/>
          </p:nvPr>
        </p:nvSpPr>
        <p:spPr>
          <a:xfrm>
            <a:off x="3686698" y="5791200"/>
            <a:ext cx="4693783" cy="719086"/>
          </a:xfrm>
        </p:spPr>
        <p:txBody>
          <a:bodyPr/>
          <a:lstStyle/>
          <a:p>
            <a:pPr indent="2178050"/>
            <a:r>
              <a:rPr lang="en-US" altLang="en-US" sz="2000" dirty="0"/>
              <a:t>balancing to avoid excessive vibration and bearing reactions.</a:t>
            </a:r>
            <a:endParaRPr lang="en-US" sz="2000" dirty="0"/>
          </a:p>
        </p:txBody>
      </p:sp>
    </p:spTree>
    <p:extLst>
      <p:ext uri="{BB962C8B-B14F-4D97-AF65-F5344CB8AC3E}">
        <p14:creationId xmlns:p14="http://schemas.microsoft.com/office/powerpoint/2010/main" val="1711825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17" grpId="0" build="p"/>
      <p:bldP spid="1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Question </a:t>
            </a:r>
            <a:r>
              <a:rPr lang="en-US" altLang="en-US" sz="1000" b="1" dirty="0">
                <a:solidFill>
                  <a:srgbClr val="AD0B1E"/>
                </a:solidFill>
                <a:ea typeface="ＭＳ Ｐゴシック" pitchFamily="34" charset="-128"/>
              </a:rPr>
              <a:t>7</a:t>
            </a:r>
            <a:endParaRPr lang="en-US" sz="1000" b="1" dirty="0">
              <a:solidFill>
                <a:srgbClr val="AD0B1E"/>
              </a:soli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746" y="1440033"/>
            <a:ext cx="4230454" cy="2088750"/>
          </a:xfrm>
          <a:prstGeom prst="rect">
            <a:avLst/>
          </a:prstGeom>
        </p:spPr>
      </p:pic>
      <p:sp>
        <p:nvSpPr>
          <p:cNvPr id="3" name="Content Placeholder 2"/>
          <p:cNvSpPr>
            <a:spLocks noGrp="1"/>
          </p:cNvSpPr>
          <p:nvPr>
            <p:ph idx="1"/>
          </p:nvPr>
        </p:nvSpPr>
        <p:spPr>
          <a:xfrm>
            <a:off x="609600" y="1231328"/>
            <a:ext cx="3352800" cy="2286000"/>
          </a:xfrm>
        </p:spPr>
        <p:txBody>
          <a:bodyPr/>
          <a:lstStyle/>
          <a:p>
            <a:r>
              <a:rPr lang="en-US" altLang="en-US" b="1" dirty="0">
                <a:solidFill>
                  <a:srgbClr val="AD0B1E"/>
                </a:solidFill>
              </a:rPr>
              <a:t>The device at the right rotates about the x axis with a non-constant angular velocity. Which of the following is true (choose one)?</a:t>
            </a:r>
          </a:p>
        </p:txBody>
      </p:sp>
      <p:sp>
        <p:nvSpPr>
          <p:cNvPr id="7" name="Content Placeholder 6"/>
          <p:cNvSpPr>
            <a:spLocks noGrp="1"/>
          </p:cNvSpPr>
          <p:nvPr>
            <p:ph idx="14"/>
          </p:nvPr>
        </p:nvSpPr>
        <p:spPr>
          <a:xfrm>
            <a:off x="489284" y="3951248"/>
            <a:ext cx="8229600" cy="457200"/>
          </a:xfrm>
        </p:spPr>
        <p:txBody>
          <a:bodyPr/>
          <a:lstStyle/>
          <a:p>
            <a:pPr marL="347472">
              <a:spcBef>
                <a:spcPts val="0"/>
              </a:spcBef>
              <a:spcAft>
                <a:spcPts val="0"/>
              </a:spcAft>
            </a:pPr>
            <a:r>
              <a:rPr lang="en-US" altLang="en-US" sz="2200" b="1" dirty="0"/>
              <a:t>a) You can use Euler’s equations for the provided x, y, z axes</a:t>
            </a:r>
          </a:p>
        </p:txBody>
      </p:sp>
      <p:sp>
        <p:nvSpPr>
          <p:cNvPr id="8" name="Content Placeholder 7"/>
          <p:cNvSpPr>
            <a:spLocks noGrp="1"/>
          </p:cNvSpPr>
          <p:nvPr>
            <p:ph idx="15"/>
          </p:nvPr>
        </p:nvSpPr>
        <p:spPr>
          <a:xfrm>
            <a:off x="489284" y="4566424"/>
            <a:ext cx="8229600" cy="457200"/>
          </a:xfrm>
        </p:spPr>
        <p:txBody>
          <a:bodyPr/>
          <a:lstStyle/>
          <a:p>
            <a:pPr marL="347472">
              <a:spcBef>
                <a:spcPts val="0"/>
              </a:spcBef>
              <a:spcAft>
                <a:spcPts val="0"/>
              </a:spcAft>
            </a:pPr>
            <a:r>
              <a:rPr lang="en-US" altLang="en-US" sz="2200" b="1" dirty="0"/>
              <a:t>b) The only non-zero moment will be about the x axis</a:t>
            </a:r>
          </a:p>
        </p:txBody>
      </p:sp>
      <p:sp>
        <p:nvSpPr>
          <p:cNvPr id="9" name="Content Placeholder 8"/>
          <p:cNvSpPr>
            <a:spLocks noGrp="1"/>
          </p:cNvSpPr>
          <p:nvPr>
            <p:ph idx="16"/>
          </p:nvPr>
        </p:nvSpPr>
        <p:spPr>
          <a:xfrm>
            <a:off x="489284" y="5181600"/>
            <a:ext cx="8229600" cy="838200"/>
          </a:xfrm>
        </p:spPr>
        <p:txBody>
          <a:bodyPr/>
          <a:lstStyle/>
          <a:p>
            <a:pPr marL="627063" indent="-280988">
              <a:spcBef>
                <a:spcPts val="0"/>
              </a:spcBef>
              <a:spcAft>
                <a:spcPts val="0"/>
              </a:spcAft>
            </a:pPr>
            <a:r>
              <a:rPr lang="en-US" altLang="en-US" sz="2200" b="1" dirty="0"/>
              <a:t>c) At the instant shown, there will be a non-zero  y-axis bearing force</a:t>
            </a:r>
          </a:p>
        </p:txBody>
      </p:sp>
      <p:sp>
        <p:nvSpPr>
          <p:cNvPr id="10" name="Content Placeholder 9"/>
          <p:cNvSpPr>
            <a:spLocks noGrp="1"/>
          </p:cNvSpPr>
          <p:nvPr>
            <p:ph idx="17"/>
          </p:nvPr>
        </p:nvSpPr>
        <p:spPr>
          <a:xfrm>
            <a:off x="489284" y="6019800"/>
            <a:ext cx="8229600" cy="457200"/>
          </a:xfrm>
        </p:spPr>
        <p:txBody>
          <a:bodyPr/>
          <a:lstStyle/>
          <a:p>
            <a:pPr marL="347472">
              <a:spcBef>
                <a:spcPts val="0"/>
              </a:spcBef>
              <a:spcAft>
                <a:spcPts val="0"/>
              </a:spcAft>
            </a:pPr>
            <a:r>
              <a:rPr lang="en-US" altLang="en-US" sz="2200" b="1" dirty="0"/>
              <a:t>d) The mass moment of inertia I</a:t>
            </a:r>
            <a:r>
              <a:rPr lang="en-US" altLang="en-US" sz="2200" b="1" baseline="-25000" dirty="0"/>
              <a:t>xx</a:t>
            </a:r>
            <a:r>
              <a:rPr lang="en-US" altLang="en-US" sz="2200" b="1" dirty="0"/>
              <a:t> is zero </a:t>
            </a:r>
          </a:p>
        </p:txBody>
      </p:sp>
    </p:spTree>
    <p:extLst>
      <p:ext uri="{BB962C8B-B14F-4D97-AF65-F5344CB8AC3E}">
        <p14:creationId xmlns:p14="http://schemas.microsoft.com/office/powerpoint/2010/main" val="2039601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Question </a:t>
            </a:r>
            <a:r>
              <a:rPr lang="en-US" altLang="en-US" sz="1000" b="1" dirty="0">
                <a:solidFill>
                  <a:srgbClr val="AD0B1E"/>
                </a:solidFill>
                <a:ea typeface="ＭＳ Ｐゴシック" pitchFamily="34" charset="-128"/>
              </a:rPr>
              <a:t>8</a:t>
            </a:r>
            <a:endParaRPr lang="en-US" sz="1000" b="1" dirty="0">
              <a:solidFill>
                <a:srgbClr val="AD0B1E"/>
              </a:solidFill>
            </a:endParaRPr>
          </a:p>
        </p:txBody>
      </p:sp>
      <p:sp>
        <p:nvSpPr>
          <p:cNvPr id="3" name="Content Placeholder 2"/>
          <p:cNvSpPr>
            <a:spLocks noGrp="1"/>
          </p:cNvSpPr>
          <p:nvPr>
            <p:ph idx="1"/>
          </p:nvPr>
        </p:nvSpPr>
        <p:spPr>
          <a:xfrm>
            <a:off x="609600" y="1231328"/>
            <a:ext cx="3352800" cy="2286000"/>
          </a:xfrm>
        </p:spPr>
        <p:txBody>
          <a:bodyPr/>
          <a:lstStyle/>
          <a:p>
            <a:r>
              <a:rPr lang="en-US" altLang="en-US" b="1" dirty="0">
                <a:solidFill>
                  <a:srgbClr val="AD0B1E"/>
                </a:solidFill>
              </a:rPr>
              <a:t>The device at the right rotates about the x axis with a non-constant angular velocity. Which of the following is true (choose one)?</a:t>
            </a:r>
          </a:p>
        </p:txBody>
      </p:sp>
      <p:sp>
        <p:nvSpPr>
          <p:cNvPr id="7" name="Content Placeholder 6"/>
          <p:cNvSpPr>
            <a:spLocks noGrp="1"/>
          </p:cNvSpPr>
          <p:nvPr>
            <p:ph idx="14"/>
          </p:nvPr>
        </p:nvSpPr>
        <p:spPr>
          <a:xfrm>
            <a:off x="489284" y="3951248"/>
            <a:ext cx="8229600" cy="457200"/>
          </a:xfrm>
        </p:spPr>
        <p:txBody>
          <a:bodyPr/>
          <a:lstStyle/>
          <a:p>
            <a:pPr marL="347472">
              <a:spcBef>
                <a:spcPts val="0"/>
              </a:spcBef>
              <a:spcAft>
                <a:spcPts val="0"/>
              </a:spcAft>
            </a:pPr>
            <a:r>
              <a:rPr lang="en-US" altLang="en-US" sz="2200" b="1" dirty="0"/>
              <a:t>a) You can use Euler’s equations for the provided x, y, z axes</a:t>
            </a:r>
          </a:p>
        </p:txBody>
      </p:sp>
      <p:sp>
        <p:nvSpPr>
          <p:cNvPr id="8" name="Content Placeholder 7"/>
          <p:cNvSpPr>
            <a:spLocks noGrp="1"/>
          </p:cNvSpPr>
          <p:nvPr>
            <p:ph idx="15"/>
          </p:nvPr>
        </p:nvSpPr>
        <p:spPr>
          <a:xfrm>
            <a:off x="489284" y="4566424"/>
            <a:ext cx="8229600" cy="457200"/>
          </a:xfrm>
        </p:spPr>
        <p:txBody>
          <a:bodyPr/>
          <a:lstStyle/>
          <a:p>
            <a:pPr marL="347472">
              <a:spcBef>
                <a:spcPts val="0"/>
              </a:spcBef>
              <a:spcAft>
                <a:spcPts val="0"/>
              </a:spcAft>
            </a:pPr>
            <a:r>
              <a:rPr lang="en-US" altLang="en-US" sz="2200" b="1" dirty="0"/>
              <a:t>b) The only non-zero moment will be about the x axis</a:t>
            </a:r>
          </a:p>
        </p:txBody>
      </p:sp>
      <p:sp>
        <p:nvSpPr>
          <p:cNvPr id="9" name="Content Placeholder 8"/>
          <p:cNvSpPr>
            <a:spLocks noGrp="1"/>
          </p:cNvSpPr>
          <p:nvPr>
            <p:ph idx="16"/>
          </p:nvPr>
        </p:nvSpPr>
        <p:spPr>
          <a:xfrm>
            <a:off x="489284" y="5181600"/>
            <a:ext cx="8229600" cy="838200"/>
          </a:xfrm>
          <a:ln>
            <a:solidFill>
              <a:srgbClr val="AD0B1E"/>
            </a:solidFill>
          </a:ln>
        </p:spPr>
        <p:txBody>
          <a:bodyPr/>
          <a:lstStyle/>
          <a:p>
            <a:pPr marL="627063" indent="-280988">
              <a:spcBef>
                <a:spcPts val="0"/>
              </a:spcBef>
              <a:spcAft>
                <a:spcPts val="0"/>
              </a:spcAft>
            </a:pPr>
            <a:r>
              <a:rPr lang="en-US" altLang="en-US" sz="2200" b="1" dirty="0"/>
              <a:t>c) Answer: At the instant shown, there will be a non-zero  y-axis bearing force</a:t>
            </a:r>
          </a:p>
        </p:txBody>
      </p:sp>
      <p:sp>
        <p:nvSpPr>
          <p:cNvPr id="10" name="Content Placeholder 9"/>
          <p:cNvSpPr>
            <a:spLocks noGrp="1"/>
          </p:cNvSpPr>
          <p:nvPr>
            <p:ph idx="17"/>
          </p:nvPr>
        </p:nvSpPr>
        <p:spPr>
          <a:xfrm>
            <a:off x="489284" y="6019800"/>
            <a:ext cx="8229600" cy="457200"/>
          </a:xfrm>
        </p:spPr>
        <p:txBody>
          <a:bodyPr/>
          <a:lstStyle/>
          <a:p>
            <a:pPr marL="347472">
              <a:spcBef>
                <a:spcPts val="0"/>
              </a:spcBef>
              <a:spcAft>
                <a:spcPts val="0"/>
              </a:spcAft>
            </a:pPr>
            <a:r>
              <a:rPr lang="en-US" altLang="en-US" sz="2200" b="1" dirty="0"/>
              <a:t>d) The mass moment of inertia I</a:t>
            </a:r>
            <a:r>
              <a:rPr lang="en-US" altLang="en-US" sz="2200" b="1" baseline="-25000" dirty="0"/>
              <a:t>xx</a:t>
            </a:r>
            <a:r>
              <a:rPr lang="en-US" altLang="en-US" sz="2200" b="1" dirty="0"/>
              <a:t> is zero </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746" y="1440033"/>
            <a:ext cx="4230454" cy="2088750"/>
          </a:xfrm>
          <a:prstGeom prst="rect">
            <a:avLst/>
          </a:prstGeom>
        </p:spPr>
      </p:pic>
    </p:spTree>
    <p:extLst>
      <p:ext uri="{BB962C8B-B14F-4D97-AF65-F5344CB8AC3E}">
        <p14:creationId xmlns:p14="http://schemas.microsoft.com/office/powerpoint/2010/main" val="1636487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18.3 </a:t>
            </a:r>
            <a:r>
              <a:rPr lang="en-US" altLang="en-US" sz="1000" b="1" dirty="0">
                <a:solidFill>
                  <a:srgbClr val="AD0B1E"/>
                </a:solidFill>
                <a:ea typeface="ＭＳ Ｐゴシック" pitchFamily="34" charset="-128"/>
              </a:rPr>
              <a:t>1</a:t>
            </a:r>
            <a:endParaRPr lang="en-US" sz="1000" b="1" dirty="0">
              <a:solidFill>
                <a:srgbClr val="AD0B1E"/>
              </a:solidFill>
            </a:endParaRPr>
          </a:p>
        </p:txBody>
      </p:sp>
      <p:sp>
        <p:nvSpPr>
          <p:cNvPr id="46" name="Text Box 4"/>
          <p:cNvSpPr txBox="1">
            <a:spLocks noChangeArrowheads="1"/>
          </p:cNvSpPr>
          <p:nvPr/>
        </p:nvSpPr>
        <p:spPr bwMode="auto">
          <a:xfrm>
            <a:off x="322263" y="4327525"/>
            <a:ext cx="40132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Rod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with mass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m</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20 kg is pinned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to a vertical axle which rotates with constant angular velocity </a:t>
            </a:r>
            <a:r>
              <a:rPr kumimoji="0" lang="en-US" altLang="en-US" sz="2000" b="0" i="1" u="none" strike="noStrike" kern="0" cap="none" spc="0" normalizeH="0" baseline="0" noProof="0" dirty="0">
                <a:ln>
                  <a:noFill/>
                </a:ln>
                <a:solidFill>
                  <a:srgbClr val="000000"/>
                </a:solidFill>
                <a:effectLst/>
                <a:uLnTx/>
                <a:uFillTx/>
                <a:latin typeface="Symbol" pitchFamily="18" charset="2"/>
                <a:ea typeface="ＭＳ Ｐゴシック" pitchFamily="34" charset="-128"/>
              </a:rPr>
              <a:t>w</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15 rad/s.  The rod position is maintained by a horizontal wire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BC</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Determine the tension in the wire and the reaction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p>
        </p:txBody>
      </p:sp>
      <p:sp>
        <p:nvSpPr>
          <p:cNvPr id="47" name="Text Box 6"/>
          <p:cNvSpPr txBox="1">
            <a:spLocks noChangeArrowheads="1"/>
          </p:cNvSpPr>
          <p:nvPr/>
        </p:nvSpPr>
        <p:spPr bwMode="auto">
          <a:xfrm>
            <a:off x="4476750" y="2678113"/>
            <a:ext cx="4665663"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9pPr>
          </a:lstStyle>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Expressing that the system of external forces is equivalent to the system of  effective forces, write vector expressions for the sum of moments about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the summation of forces.  </a:t>
            </a:r>
          </a:p>
        </p:txBody>
      </p:sp>
      <p:sp>
        <p:nvSpPr>
          <p:cNvPr id="48" name="Rectangle 7"/>
          <p:cNvSpPr>
            <a:spLocks noChangeArrowheads="1"/>
          </p:cNvSpPr>
          <p:nvPr/>
        </p:nvSpPr>
        <p:spPr bwMode="auto">
          <a:xfrm>
            <a:off x="4503738" y="4429125"/>
            <a:ext cx="46386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8275" indent="-1682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9pPr>
          </a:lstStyle>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Solve for the wire tension and the reactions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p>
        </p:txBody>
      </p:sp>
      <p:grpSp>
        <p:nvGrpSpPr>
          <p:cNvPr id="49" name="Group 10"/>
          <p:cNvGrpSpPr>
            <a:grpSpLocks/>
          </p:cNvGrpSpPr>
          <p:nvPr/>
        </p:nvGrpSpPr>
        <p:grpSpPr bwMode="auto">
          <a:xfrm>
            <a:off x="4476750" y="1081088"/>
            <a:ext cx="4605338" cy="1323975"/>
            <a:chOff x="2820" y="681"/>
            <a:chExt cx="2901" cy="834"/>
          </a:xfrm>
        </p:grpSpPr>
        <p:sp>
          <p:nvSpPr>
            <p:cNvPr id="50" name="Text Box 5"/>
            <p:cNvSpPr txBox="1">
              <a:spLocks noChangeArrowheads="1"/>
            </p:cNvSpPr>
            <p:nvPr/>
          </p:nvSpPr>
          <p:spPr bwMode="auto">
            <a:xfrm>
              <a:off x="2820" y="681"/>
              <a:ext cx="2901"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9pPr>
            </a:lstStyle>
            <a:p>
              <a:pPr lvl="0" eaLnBrk="1" hangingPunct="1"/>
              <a:r>
                <a:rPr lang="en-US" altLang="en-US" b="1" dirty="0">
                  <a:solidFill>
                    <a:srgbClr val="AD0B1E"/>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Evaluate the system of effective forces by reducing them to a vector       attached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G</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couple</a:t>
              </a:r>
            </a:p>
          </p:txBody>
        </p:sp>
        <p:graphicFrame>
          <p:nvGraphicFramePr>
            <p:cNvPr id="51" name="Object 2"/>
            <p:cNvGraphicFramePr>
              <a:graphicFrameLocks noChangeAspect="1"/>
            </p:cNvGraphicFramePr>
            <p:nvPr>
              <p:extLst>
                <p:ext uri="{D42A27DB-BD31-4B8C-83A1-F6EECF244321}">
                  <p14:modId xmlns:p14="http://schemas.microsoft.com/office/powerpoint/2010/main" val="3336837689"/>
                </p:ext>
              </p:extLst>
            </p:nvPr>
          </p:nvGraphicFramePr>
          <p:xfrm>
            <a:off x="4992" y="1104"/>
            <a:ext cx="240" cy="168"/>
          </p:xfrm>
          <a:graphic>
            <a:graphicData uri="http://schemas.openxmlformats.org/presentationml/2006/ole">
              <mc:AlternateContent xmlns:mc="http://schemas.openxmlformats.org/markup-compatibility/2006">
                <mc:Choice xmlns:v="urn:schemas-microsoft-com:vml" Requires="v">
                  <p:oleObj spid="_x0000_s162978" name="Equation" r:id="rId3" imgW="380835" imgH="266584" progId="Equation.3">
                    <p:embed/>
                  </p:oleObj>
                </mc:Choice>
                <mc:Fallback>
                  <p:oleObj name="Equation" r:id="rId3" imgW="380835" imgH="26658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 y="1104"/>
                          <a:ext cx="240" cy="1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3"/>
            <p:cNvGraphicFramePr>
              <a:graphicFrameLocks noChangeAspect="1"/>
            </p:cNvGraphicFramePr>
            <p:nvPr>
              <p:extLst>
                <p:ext uri="{D42A27DB-BD31-4B8C-83A1-F6EECF244321}">
                  <p14:modId xmlns:p14="http://schemas.microsoft.com/office/powerpoint/2010/main" val="1709848331"/>
                </p:ext>
              </p:extLst>
            </p:nvPr>
          </p:nvGraphicFramePr>
          <p:xfrm>
            <a:off x="4736" y="1264"/>
            <a:ext cx="304" cy="224"/>
          </p:xfrm>
          <a:graphic>
            <a:graphicData uri="http://schemas.openxmlformats.org/presentationml/2006/ole">
              <mc:AlternateContent xmlns:mc="http://schemas.openxmlformats.org/markup-compatibility/2006">
                <mc:Choice xmlns:v="urn:schemas-microsoft-com:vml" Requires="v">
                  <p:oleObj spid="_x0000_s162979" name="Equation" r:id="rId5" imgW="482391" imgH="355446" progId="Equation.3">
                    <p:embed/>
                  </p:oleObj>
                </mc:Choice>
                <mc:Fallback>
                  <p:oleObj name="Equation" r:id="rId5" imgW="482391" imgH="35544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6" y="1264"/>
                          <a:ext cx="304" cy="2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53" name="Picture 3" descr="msotw9_temp0"/>
          <p:cNvPicPr>
            <a:picLocks noChangeAspect="1" noChangeArrowheads="1"/>
          </p:cNvPicPr>
          <p:nvPr/>
        </p:nvPicPr>
        <p:blipFill>
          <a:blip r:embed="rId7"/>
          <a:stretch>
            <a:fillRect/>
          </a:stretch>
        </p:blipFill>
        <p:spPr bwMode="auto">
          <a:xfrm>
            <a:off x="1119157" y="982663"/>
            <a:ext cx="1901887" cy="316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1807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utoUpdateAnimBg="0"/>
      <p:bldP spid="48"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18.3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23" name="Picture 3" descr="msotw9_temp0"/>
          <p:cNvPicPr>
            <a:picLocks noChangeAspect="1" noChangeArrowheads="1"/>
          </p:cNvPicPr>
          <p:nvPr/>
        </p:nvPicPr>
        <p:blipFill>
          <a:blip r:embed="rId3"/>
          <a:stretch>
            <a:fillRect/>
          </a:stretch>
        </p:blipFill>
        <p:spPr bwMode="auto">
          <a:xfrm>
            <a:off x="890588" y="1006476"/>
            <a:ext cx="1744663" cy="290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0" y="3870326"/>
            <a:ext cx="2222500"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11"/>
          <p:cNvGrpSpPr>
            <a:grpSpLocks/>
          </p:cNvGrpSpPr>
          <p:nvPr/>
        </p:nvGrpSpPr>
        <p:grpSpPr bwMode="auto">
          <a:xfrm>
            <a:off x="3313113" y="938213"/>
            <a:ext cx="5829300" cy="971550"/>
            <a:chOff x="2087" y="591"/>
            <a:chExt cx="3672" cy="612"/>
          </a:xfrm>
        </p:grpSpPr>
        <p:sp>
          <p:nvSpPr>
            <p:cNvPr id="26" name="Text Box 8"/>
            <p:cNvSpPr txBox="1">
              <a:spLocks noChangeArrowheads="1"/>
            </p:cNvSpPr>
            <p:nvPr/>
          </p:nvSpPr>
          <p:spPr bwMode="auto">
            <a:xfrm>
              <a:off x="2087" y="591"/>
              <a:ext cx="3672"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9pPr>
            </a:lstStyle>
            <a:p>
              <a:pPr lvl="0" eaLnBrk="1" hangingPunct="1">
                <a:spcBef>
                  <a:spcPct val="20000"/>
                </a:spcBef>
              </a:pPr>
              <a:r>
                <a:rPr lang="en-US" altLang="en-US" sz="1800" b="1" dirty="0">
                  <a:solidFill>
                    <a:srgbClr val="AD0B1E"/>
                  </a:solidFill>
                </a:rPr>
                <a:t>Modeling and Analysis:</a:t>
              </a:r>
              <a:endParaRPr kumimoji="0" lang="en-US" altLang="en-US" sz="18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85750" marR="0" lvl="0" indent="-285750" defTabSz="914400" eaLnBrk="1" fontAlgn="auto" latinLnBrk="0" hangingPunct="1">
                <a:lnSpc>
                  <a:spcPct val="100000"/>
                </a:lnSpc>
                <a:spcBef>
                  <a:spcPct val="20000"/>
                </a:spcBef>
                <a:spcAft>
                  <a:spcPts val="0"/>
                </a:spcAft>
                <a:buClrTx/>
                <a:buSzTx/>
                <a:buFont typeface="Arial" pitchFamily="34" charset="0"/>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Evaluate the system of effective forces by reducing them to a vector        attached at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G</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couple</a:t>
              </a:r>
            </a:p>
          </p:txBody>
        </p:sp>
        <p:graphicFrame>
          <p:nvGraphicFramePr>
            <p:cNvPr id="27" name="Object 8"/>
            <p:cNvGraphicFramePr>
              <a:graphicFrameLocks noChangeAspect="1"/>
            </p:cNvGraphicFramePr>
            <p:nvPr>
              <p:extLst>
                <p:ext uri="{D42A27DB-BD31-4B8C-83A1-F6EECF244321}">
                  <p14:modId xmlns:p14="http://schemas.microsoft.com/office/powerpoint/2010/main" val="2912974707"/>
                </p:ext>
              </p:extLst>
            </p:nvPr>
          </p:nvGraphicFramePr>
          <p:xfrm>
            <a:off x="3000" y="997"/>
            <a:ext cx="216" cy="160"/>
          </p:xfrm>
          <a:graphic>
            <a:graphicData uri="http://schemas.openxmlformats.org/presentationml/2006/ole">
              <mc:AlternateContent xmlns:mc="http://schemas.openxmlformats.org/markup-compatibility/2006">
                <mc:Choice xmlns:v="urn:schemas-microsoft-com:vml" Requires="v">
                  <p:oleObj spid="_x0000_s164381" name="Equation" r:id="rId5" imgW="342751" imgH="253890" progId="Equation.3">
                    <p:embed/>
                  </p:oleObj>
                </mc:Choice>
                <mc:Fallback>
                  <p:oleObj name="Equation" r:id="rId5" imgW="342751" imgH="253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0" y="997"/>
                          <a:ext cx="216" cy="1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9"/>
            <p:cNvGraphicFramePr>
              <a:graphicFrameLocks noChangeAspect="1"/>
            </p:cNvGraphicFramePr>
            <p:nvPr>
              <p:extLst>
                <p:ext uri="{D42A27DB-BD31-4B8C-83A1-F6EECF244321}">
                  <p14:modId xmlns:p14="http://schemas.microsoft.com/office/powerpoint/2010/main" val="1700991323"/>
                </p:ext>
              </p:extLst>
            </p:nvPr>
          </p:nvGraphicFramePr>
          <p:xfrm>
            <a:off x="4680" y="986"/>
            <a:ext cx="264" cy="208"/>
          </p:xfrm>
          <a:graphic>
            <a:graphicData uri="http://schemas.openxmlformats.org/presentationml/2006/ole">
              <mc:AlternateContent xmlns:mc="http://schemas.openxmlformats.org/markup-compatibility/2006">
                <mc:Choice xmlns:v="urn:schemas-microsoft-com:vml" Requires="v">
                  <p:oleObj spid="_x0000_s164382" name="Equation" r:id="rId7" imgW="419100" imgH="330200" progId="Equation.3">
                    <p:embed/>
                  </p:oleObj>
                </mc:Choice>
                <mc:Fallback>
                  <p:oleObj name="Equation" r:id="rId7" imgW="419100" imgH="330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0" y="986"/>
                          <a:ext cx="264"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9" name="Object 3"/>
          <p:cNvGraphicFramePr>
            <a:graphicFrameLocks noChangeAspect="1"/>
          </p:cNvGraphicFramePr>
          <p:nvPr/>
        </p:nvGraphicFramePr>
        <p:xfrm>
          <a:off x="3971925" y="3451225"/>
          <a:ext cx="2768600" cy="368300"/>
        </p:xfrm>
        <a:graphic>
          <a:graphicData uri="http://schemas.openxmlformats.org/presentationml/2006/ole">
            <mc:AlternateContent xmlns:mc="http://schemas.openxmlformats.org/markup-compatibility/2006">
              <mc:Choice xmlns:v="urn:schemas-microsoft-com:vml" Requires="v">
                <p:oleObj spid="_x0000_s164383" name="Equation" r:id="rId9" imgW="2768600" imgH="368300" progId="Equation.3">
                  <p:embed/>
                </p:oleObj>
              </mc:Choice>
              <mc:Fallback>
                <p:oleObj name="Equation" r:id="rId9" imgW="2768600" imgH="368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71925" y="3451225"/>
                        <a:ext cx="27686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4"/>
          <p:cNvGraphicFramePr>
            <a:graphicFrameLocks noChangeAspect="1"/>
          </p:cNvGraphicFramePr>
          <p:nvPr/>
        </p:nvGraphicFramePr>
        <p:xfrm>
          <a:off x="4887913" y="3910013"/>
          <a:ext cx="3949700" cy="749300"/>
        </p:xfrm>
        <a:graphic>
          <a:graphicData uri="http://schemas.openxmlformats.org/presentationml/2006/ole">
            <mc:AlternateContent xmlns:mc="http://schemas.openxmlformats.org/markup-compatibility/2006">
              <mc:Choice xmlns:v="urn:schemas-microsoft-com:vml" Requires="v">
                <p:oleObj spid="_x0000_s164384" name="Equation" r:id="rId11" imgW="3949700" imgH="749300" progId="Equation.3">
                  <p:embed/>
                </p:oleObj>
              </mc:Choice>
              <mc:Fallback>
                <p:oleObj name="Equation" r:id="rId11" imgW="3949700" imgH="749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87913" y="3910013"/>
                        <a:ext cx="3949700"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5"/>
          <p:cNvGraphicFramePr>
            <a:graphicFrameLocks noChangeAspect="1"/>
          </p:cNvGraphicFramePr>
          <p:nvPr/>
        </p:nvGraphicFramePr>
        <p:xfrm>
          <a:off x="3967163" y="4676775"/>
          <a:ext cx="2159000" cy="406400"/>
        </p:xfrm>
        <a:graphic>
          <a:graphicData uri="http://schemas.openxmlformats.org/presentationml/2006/ole">
            <mc:AlternateContent xmlns:mc="http://schemas.openxmlformats.org/markup-compatibility/2006">
              <mc:Choice xmlns:v="urn:schemas-microsoft-com:vml" Requires="v">
                <p:oleObj spid="_x0000_s164385" name="Equation" r:id="rId13" imgW="2159000" imgH="406400" progId="Equation.3">
                  <p:embed/>
                </p:oleObj>
              </mc:Choice>
              <mc:Fallback>
                <p:oleObj name="Equation" r:id="rId13" imgW="2159000" imgH="4064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67163" y="4676775"/>
                        <a:ext cx="21590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2" name="Picture 31" descr="Picture6.png"/>
          <p:cNvPicPr>
            <a:picLocks noChangeAspect="1"/>
          </p:cNvPicPr>
          <p:nvPr/>
        </p:nvPicPr>
        <p:blipFill>
          <a:blip r:embed="rId15"/>
          <a:stretch>
            <a:fillRect/>
          </a:stretch>
        </p:blipFill>
        <p:spPr>
          <a:xfrm>
            <a:off x="3981645" y="5104317"/>
            <a:ext cx="4724010" cy="1469015"/>
          </a:xfrm>
          <a:prstGeom prst="rect">
            <a:avLst/>
          </a:prstGeom>
        </p:spPr>
      </p:pic>
      <p:pic>
        <p:nvPicPr>
          <p:cNvPr id="33" name="Picture 32" descr="Picture6.png"/>
          <p:cNvPicPr>
            <a:picLocks noChangeAspect="1"/>
          </p:cNvPicPr>
          <p:nvPr/>
        </p:nvPicPr>
        <p:blipFill>
          <a:blip r:embed="rId16"/>
          <a:stretch>
            <a:fillRect/>
          </a:stretch>
        </p:blipFill>
        <p:spPr>
          <a:xfrm>
            <a:off x="4023111" y="1936279"/>
            <a:ext cx="3212327" cy="889942"/>
          </a:xfrm>
          <a:prstGeom prst="rect">
            <a:avLst/>
          </a:prstGeom>
        </p:spPr>
      </p:pic>
      <p:pic>
        <p:nvPicPr>
          <p:cNvPr id="34" name="Picture 33" descr="Picture6.png"/>
          <p:cNvPicPr>
            <a:picLocks noChangeAspect="1"/>
          </p:cNvPicPr>
          <p:nvPr/>
        </p:nvPicPr>
        <p:blipFill>
          <a:blip r:embed="rId17"/>
          <a:stretch>
            <a:fillRect/>
          </a:stretch>
        </p:blipFill>
        <p:spPr>
          <a:xfrm>
            <a:off x="3846699" y="2880755"/>
            <a:ext cx="2974602" cy="353539"/>
          </a:xfrm>
          <a:prstGeom prst="rect">
            <a:avLst/>
          </a:prstGeom>
        </p:spPr>
      </p:pic>
    </p:spTree>
    <p:extLst>
      <p:ext uri="{BB962C8B-B14F-4D97-AF65-F5344CB8AC3E}">
        <p14:creationId xmlns:p14="http://schemas.microsoft.com/office/powerpoint/2010/main" val="2422833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b="1" dirty="0">
              <a:solidFill>
                <a:srgbClr val="AD0B1E"/>
              </a:solidFill>
            </a:endParaRPr>
          </a:p>
        </p:txBody>
      </p:sp>
      <p:sp>
        <p:nvSpPr>
          <p:cNvPr id="3" name="Content Placeholder 2"/>
          <p:cNvSpPr>
            <a:spLocks noGrp="1"/>
          </p:cNvSpPr>
          <p:nvPr>
            <p:ph idx="1"/>
          </p:nvPr>
        </p:nvSpPr>
        <p:spPr>
          <a:xfrm>
            <a:off x="457200" y="685800"/>
            <a:ext cx="8229600" cy="1219200"/>
          </a:xfrm>
        </p:spPr>
        <p:txBody>
          <a:bodyPr/>
          <a:lstStyle/>
          <a:p>
            <a:r>
              <a:rPr lang="en-US" altLang="en-US" b="1" dirty="0"/>
              <a:t>Three dimensional analyses are needed to determine the forces and moments on the gimbals of gyroscopes, the joints of robotic welders, and the supports of radio telescopes.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50" y="2306457"/>
            <a:ext cx="2310987" cy="34571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303" y="2344557"/>
            <a:ext cx="2854415" cy="19051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5684" y="2344557"/>
            <a:ext cx="2954396" cy="1962852"/>
          </a:xfrm>
          <a:prstGeom prst="rect">
            <a:avLst/>
          </a:prstGeom>
        </p:spPr>
      </p:pic>
      <p:sp>
        <p:nvSpPr>
          <p:cNvPr id="9" name="Text Placeholder 3"/>
          <p:cNvSpPr>
            <a:spLocks noGrp="1"/>
          </p:cNvSpPr>
          <p:nvPr>
            <p:ph type="body" sz="quarter" idx="11"/>
          </p:nvPr>
        </p:nvSpPr>
        <p:spPr>
          <a:xfrm>
            <a:off x="6477000" y="6705600"/>
            <a:ext cx="2667000" cy="152400"/>
          </a:xfrm>
        </p:spPr>
        <p:txBody>
          <a:bodyPr/>
          <a:lstStyle/>
          <a:p>
            <a:pPr lvl="0"/>
            <a:r>
              <a:rPr lang="en-US" dirty="0"/>
              <a:t>©Ingram Publishing RF, Agefotostock / Super Stock </a:t>
            </a:r>
            <a:endParaRPr lang="en-IN" dirty="0"/>
          </a:p>
        </p:txBody>
      </p:sp>
    </p:spTree>
    <p:extLst>
      <p:ext uri="{BB962C8B-B14F-4D97-AF65-F5344CB8AC3E}">
        <p14:creationId xmlns:p14="http://schemas.microsoft.com/office/powerpoint/2010/main" val="3053627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18.3 </a:t>
            </a:r>
            <a:r>
              <a:rPr lang="en-US" altLang="en-US" sz="1000" b="1" dirty="0">
                <a:solidFill>
                  <a:srgbClr val="AD0B1E"/>
                </a:solidFill>
                <a:ea typeface="ＭＳ Ｐゴシック" pitchFamily="34" charset="-128"/>
              </a:rPr>
              <a:t>3</a:t>
            </a:r>
            <a:endParaRPr lang="en-US" sz="1000" b="1" dirty="0">
              <a:solidFill>
                <a:srgbClr val="AD0B1E"/>
              </a:solidFill>
            </a:endParaRPr>
          </a:p>
        </p:txBody>
      </p:sp>
      <p:grpSp>
        <p:nvGrpSpPr>
          <p:cNvPr id="21" name="Group 14"/>
          <p:cNvGrpSpPr>
            <a:grpSpLocks/>
          </p:cNvGrpSpPr>
          <p:nvPr/>
        </p:nvGrpSpPr>
        <p:grpSpPr bwMode="auto">
          <a:xfrm>
            <a:off x="430213" y="933450"/>
            <a:ext cx="8712200" cy="4127500"/>
            <a:chOff x="271" y="588"/>
            <a:chExt cx="5488" cy="2600"/>
          </a:xfrm>
        </p:grpSpPr>
        <p:pic>
          <p:nvPicPr>
            <p:cNvPr id="24" name="Picture 5" descr="C:\DOCUME~1\WALTOL~1\LOCALS~1\Temp\\msotw9_temp0.jpg"/>
            <p:cNvPicPr>
              <a:picLocks noChangeAspect="1" noChangeArrowheads="1"/>
            </p:cNvPicPr>
            <p:nvPr/>
          </p:nvPicPr>
          <p:blipFill>
            <a:blip r:embed="rId3"/>
            <a:stretch>
              <a:fillRect/>
            </a:stretch>
          </p:blipFill>
          <p:spPr bwMode="auto">
            <a:xfrm>
              <a:off x="271" y="912"/>
              <a:ext cx="1865" cy="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6"/>
            <p:cNvSpPr txBox="1">
              <a:spLocks noChangeArrowheads="1"/>
            </p:cNvSpPr>
            <p:nvPr/>
          </p:nvSpPr>
          <p:spPr bwMode="auto">
            <a:xfrm>
              <a:off x="2064" y="588"/>
              <a:ext cx="3695"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9pPr>
            </a:lstStyle>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Expressing that the system of external forces is equivalent to the system of  effective forces, write vector expressions for the sum of moments about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the summation of forces.  </a:t>
              </a:r>
            </a:p>
          </p:txBody>
        </p:sp>
        <p:graphicFrame>
          <p:nvGraphicFramePr>
            <p:cNvPr id="26" name="Object 7"/>
            <p:cNvGraphicFramePr>
              <a:graphicFrameLocks noChangeAspect="1"/>
            </p:cNvGraphicFramePr>
            <p:nvPr/>
          </p:nvGraphicFramePr>
          <p:xfrm>
            <a:off x="2278" y="1497"/>
            <a:ext cx="1128" cy="248"/>
          </p:xfrm>
          <a:graphic>
            <a:graphicData uri="http://schemas.openxmlformats.org/presentationml/2006/ole">
              <mc:AlternateContent xmlns:mc="http://schemas.openxmlformats.org/markup-compatibility/2006">
                <mc:Choice xmlns:v="urn:schemas-microsoft-com:vml" Requires="v">
                  <p:oleObj spid="_x0000_s165504" name="Equation" r:id="rId4" imgW="1790700" imgH="393700" progId="Equation.3">
                    <p:embed/>
                  </p:oleObj>
                </mc:Choice>
                <mc:Fallback>
                  <p:oleObj name="Equation" r:id="rId4" imgW="17907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8" y="1497"/>
                          <a:ext cx="1128"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7" name="Object 2"/>
          <p:cNvGraphicFramePr>
            <a:graphicFrameLocks noChangeAspect="1"/>
          </p:cNvGraphicFramePr>
          <p:nvPr/>
        </p:nvGraphicFramePr>
        <p:xfrm>
          <a:off x="3632200" y="2832100"/>
          <a:ext cx="5457825" cy="722313"/>
        </p:xfrm>
        <a:graphic>
          <a:graphicData uri="http://schemas.openxmlformats.org/presentationml/2006/ole">
            <mc:AlternateContent xmlns:mc="http://schemas.openxmlformats.org/markup-compatibility/2006">
              <mc:Choice xmlns:v="urn:schemas-microsoft-com:vml" Requires="v">
                <p:oleObj spid="_x0000_s165505" name="Equation" r:id="rId6" imgW="6045120" imgH="799920" progId="Equation.DSMT4">
                  <p:embed/>
                </p:oleObj>
              </mc:Choice>
              <mc:Fallback>
                <p:oleObj name="Equation" r:id="rId6" imgW="6045120" imgH="79992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200" y="2832100"/>
                        <a:ext cx="5457825"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3"/>
          <p:cNvGraphicFramePr>
            <a:graphicFrameLocks noChangeAspect="1"/>
          </p:cNvGraphicFramePr>
          <p:nvPr/>
        </p:nvGraphicFramePr>
        <p:xfrm>
          <a:off x="7759700" y="3677443"/>
          <a:ext cx="1054100" cy="279400"/>
        </p:xfrm>
        <a:graphic>
          <a:graphicData uri="http://schemas.openxmlformats.org/presentationml/2006/ole">
            <mc:AlternateContent xmlns:mc="http://schemas.openxmlformats.org/markup-compatibility/2006">
              <mc:Choice xmlns:v="urn:schemas-microsoft-com:vml" Requires="v">
                <p:oleObj spid="_x0000_s165506" name="Equation" r:id="rId8" imgW="1054080" imgH="279360" progId="Equation.DSMT4">
                  <p:embed/>
                </p:oleObj>
              </mc:Choice>
              <mc:Fallback>
                <p:oleObj name="Equation" r:id="rId8" imgW="1054080" imgH="27936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9700" y="3677443"/>
                        <a:ext cx="1054100" cy="2794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4"/>
          <p:cNvGraphicFramePr>
            <a:graphicFrameLocks noChangeAspect="1"/>
          </p:cNvGraphicFramePr>
          <p:nvPr>
            <p:extLst>
              <p:ext uri="{D42A27DB-BD31-4B8C-83A1-F6EECF244321}">
                <p14:modId xmlns:p14="http://schemas.microsoft.com/office/powerpoint/2010/main" val="1659841176"/>
              </p:ext>
            </p:extLst>
          </p:nvPr>
        </p:nvGraphicFramePr>
        <p:xfrm>
          <a:off x="3616325" y="3903140"/>
          <a:ext cx="1409700" cy="393700"/>
        </p:xfrm>
        <a:graphic>
          <a:graphicData uri="http://schemas.openxmlformats.org/presentationml/2006/ole">
            <mc:AlternateContent xmlns:mc="http://schemas.openxmlformats.org/markup-compatibility/2006">
              <mc:Choice xmlns:v="urn:schemas-microsoft-com:vml" Requires="v">
                <p:oleObj spid="_x0000_s165507" name="Equation" r:id="rId10" imgW="1409088" imgH="393529" progId="Equation.3">
                  <p:embed/>
                </p:oleObj>
              </mc:Choice>
              <mc:Fallback>
                <p:oleObj name="Equation" r:id="rId10" imgW="1409088" imgH="393529"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16325" y="3903140"/>
                        <a:ext cx="14097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5"/>
          <p:cNvGraphicFramePr>
            <a:graphicFrameLocks noChangeAspect="1"/>
          </p:cNvGraphicFramePr>
          <p:nvPr>
            <p:extLst>
              <p:ext uri="{D42A27DB-BD31-4B8C-83A1-F6EECF244321}">
                <p14:modId xmlns:p14="http://schemas.microsoft.com/office/powerpoint/2010/main" val="2018668367"/>
              </p:ext>
            </p:extLst>
          </p:nvPr>
        </p:nvGraphicFramePr>
        <p:xfrm>
          <a:off x="3906520" y="4394200"/>
          <a:ext cx="4254500" cy="330200"/>
        </p:xfrm>
        <a:graphic>
          <a:graphicData uri="http://schemas.openxmlformats.org/presentationml/2006/ole">
            <mc:AlternateContent xmlns:mc="http://schemas.openxmlformats.org/markup-compatibility/2006">
              <mc:Choice xmlns:v="urn:schemas-microsoft-com:vml" Requires="v">
                <p:oleObj spid="_x0000_s165508" name="Equation" r:id="rId12" imgW="4254480" imgH="330120" progId="Equation.DSMT4">
                  <p:embed/>
                </p:oleObj>
              </mc:Choice>
              <mc:Fallback>
                <p:oleObj name="Equation" r:id="rId12" imgW="4254480" imgH="33012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06520" y="4394200"/>
                        <a:ext cx="42545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6"/>
          <p:cNvGraphicFramePr>
            <a:graphicFrameLocks noChangeAspect="1"/>
          </p:cNvGraphicFramePr>
          <p:nvPr>
            <p:extLst>
              <p:ext uri="{D42A27DB-BD31-4B8C-83A1-F6EECF244321}">
                <p14:modId xmlns:p14="http://schemas.microsoft.com/office/powerpoint/2010/main" val="2080811034"/>
              </p:ext>
            </p:extLst>
          </p:nvPr>
        </p:nvGraphicFramePr>
        <p:xfrm>
          <a:off x="6242050" y="4845050"/>
          <a:ext cx="2719388" cy="342900"/>
        </p:xfrm>
        <a:graphic>
          <a:graphicData uri="http://schemas.openxmlformats.org/presentationml/2006/ole">
            <mc:AlternateContent xmlns:mc="http://schemas.openxmlformats.org/markup-compatibility/2006">
              <mc:Choice xmlns:v="urn:schemas-microsoft-com:vml" Requires="v">
                <p:oleObj spid="_x0000_s165509" name="Equation" r:id="rId14" imgW="2717640" imgH="342720" progId="Equation.DSMT4">
                  <p:embed/>
                </p:oleObj>
              </mc:Choice>
              <mc:Fallback>
                <p:oleObj name="Equation" r:id="rId14" imgW="2717640" imgH="34272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42050" y="4845050"/>
                        <a:ext cx="2719388" cy="3429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32" name="Text Box 6"/>
              <p:cNvSpPr txBox="1">
                <a:spLocks noChangeArrowheads="1"/>
              </p:cNvSpPr>
              <p:nvPr/>
            </p:nvSpPr>
            <p:spPr bwMode="auto">
              <a:xfrm>
                <a:off x="430213" y="5099053"/>
                <a:ext cx="8392054" cy="14946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buChar char="•"/>
                  <a:defRPr sz="2000">
                    <a:solidFill>
                      <a:schemeClr val="tx1"/>
                    </a:solidFill>
                    <a:latin typeface="Times New Roman" pitchFamily="18" charset="0"/>
                    <a:ea typeface="ＭＳ Ｐゴシック" pitchFamily="34" charset="-128"/>
                  </a:defRPr>
                </a:lvl9pPr>
              </a:lstStyle>
              <a:p>
                <a:pPr marL="0" lvl="0" indent="0" eaLnBrk="1" hangingPunct="1"/>
                <a:r>
                  <a:rPr lang="en-US" altLang="en-US" sz="1800" b="1" dirty="0">
                    <a:solidFill>
                      <a:srgbClr val="AD0B1E"/>
                    </a:solidFill>
                  </a:rPr>
                  <a:t>Reflect and Think:</a:t>
                </a:r>
                <a:endParaRPr kumimoji="0" lang="en-US" altLang="en-US" sz="18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You could have obtained the value of T from </a:t>
                </a:r>
                <a:r>
                  <a:rPr kumimoji="0" lang="en-US" altLang="en-US" sz="18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H</a:t>
                </a:r>
                <a:r>
                  <a:rPr kumimoji="0" lang="en-US" altLang="en-US" sz="18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A</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Eq. (18.28). Even though the rod rotates with a constant angular velocity, the asymmetry of the rod causes a moment about the z axis. Note that we calculated the inertial term </a:t>
                </a:r>
                <a14:m>
                  <m:oMath xmlns:m="http://schemas.openxmlformats.org/officeDocument/2006/math">
                    <m:sSub>
                      <m:sSubPr>
                        <m:ctrlPr>
                          <a:rPr kumimoji="0" lang="en-US" alt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Pr>
                      <m:e>
                        <m:acc>
                          <m:accPr>
                            <m:chr m:val="̇"/>
                            <m:ctrlPr>
                              <a:rPr kumimoji="0" lang="en-US" altLang="en-US" sz="1800" b="0" i="1" u="none" strike="noStrike" kern="0" cap="none" spc="0" normalizeH="0" baseline="0" noProof="0" smtClean="0">
                                <a:ln>
                                  <a:noFill/>
                                </a:ln>
                                <a:solidFill>
                                  <a:srgbClr val="000000"/>
                                </a:solidFill>
                                <a:effectLst/>
                                <a:uLnTx/>
                                <a:uFillTx/>
                                <a:latin typeface="Cambria Math" panose="02040503050406030204" pitchFamily="18" charset="0"/>
                              </a:rPr>
                            </m:ctrlPr>
                          </m:accPr>
                          <m:e>
                            <m:r>
                              <a:rPr kumimoji="0" lang="en-US" altLang="en-US" sz="1800" b="0" i="1" u="none" strike="noStrike" kern="0" cap="none" spc="0" normalizeH="0" baseline="0" noProof="0" smtClean="0">
                                <a:ln>
                                  <a:noFill/>
                                </a:ln>
                                <a:solidFill>
                                  <a:srgbClr val="000000"/>
                                </a:solidFill>
                                <a:effectLst/>
                                <a:uLnTx/>
                                <a:uFillTx/>
                                <a:latin typeface="Cambria Math"/>
                              </a:rPr>
                              <m:t>𝐻</m:t>
                            </m:r>
                          </m:e>
                        </m:acc>
                      </m:e>
                      <m:sub>
                        <m:r>
                          <a:rPr kumimoji="0" lang="en-US" altLang="en-US" sz="1800" b="0" i="1" u="none" strike="noStrike" kern="0" cap="none" spc="0" normalizeH="0" baseline="0" noProof="0" smtClean="0">
                            <a:ln>
                              <a:noFill/>
                            </a:ln>
                            <a:solidFill>
                              <a:srgbClr val="000000"/>
                            </a:solidFill>
                            <a:effectLst/>
                            <a:uLnTx/>
                            <a:uFillTx/>
                            <a:latin typeface="Cambria Math"/>
                          </a:rPr>
                          <m:t>𝐴</m:t>
                        </m:r>
                      </m:sub>
                    </m:sSub>
                    <m:r>
                      <a:rPr kumimoji="0" lang="en-US" altLang="en-US" sz="1800" b="0" i="1" u="none" strike="noStrike" kern="0" cap="none" spc="0" normalizeH="0" baseline="0" noProof="0" smtClean="0">
                        <a:ln>
                          <a:noFill/>
                        </a:ln>
                        <a:solidFill>
                          <a:srgbClr val="000000"/>
                        </a:solidFill>
                        <a:effectLst/>
                        <a:uLnTx/>
                        <a:uFillTx/>
                        <a:latin typeface="Cambria Math"/>
                      </a:rPr>
                      <m:t> </m:t>
                    </m:r>
                  </m:oMath>
                </a14:m>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by adding </a:t>
                </a:r>
                <a14:m>
                  <m:oMath xmlns:m="http://schemas.openxmlformats.org/officeDocument/2006/math">
                    <m:r>
                      <a:rPr kumimoji="0" lang="en-US" altLang="en-US" sz="1800" b="0" i="1" u="none" strike="noStrike" kern="0" cap="none" spc="0" normalizeH="0" baseline="0" noProof="0" smtClean="0">
                        <a:ln>
                          <a:noFill/>
                        </a:ln>
                        <a:solidFill>
                          <a:srgbClr val="000000"/>
                        </a:solidFill>
                        <a:effectLst/>
                        <a:uLnTx/>
                        <a:uFillTx/>
                        <a:latin typeface="Cambria Math"/>
                      </a:rPr>
                      <m:t>𝑟</m:t>
                    </m:r>
                    <m:r>
                      <a:rPr kumimoji="0" lang="en-US" altLang="en-US" sz="1800" b="0" i="1" u="none" strike="noStrike" kern="0" cap="none" spc="0" normalizeH="0" baseline="0" noProof="0" smtClean="0">
                        <a:ln>
                          <a:noFill/>
                        </a:ln>
                        <a:solidFill>
                          <a:srgbClr val="000000"/>
                        </a:solidFill>
                        <a:effectLst/>
                        <a:uLnTx/>
                        <a:uFillTx/>
                        <a:latin typeface="Cambria Math"/>
                        <a:ea typeface="Cambria Math"/>
                      </a:rPr>
                      <m:t>×</m:t>
                    </m:r>
                    <m:r>
                      <a:rPr kumimoji="0" lang="en-US" altLang="en-US" sz="1800" b="0" i="1" u="none" strike="noStrike" kern="0" cap="none" spc="0" normalizeH="0" baseline="0" noProof="0" smtClean="0">
                        <a:ln>
                          <a:noFill/>
                        </a:ln>
                        <a:solidFill>
                          <a:srgbClr val="000000"/>
                        </a:solidFill>
                        <a:effectLst/>
                        <a:uLnTx/>
                        <a:uFillTx/>
                        <a:latin typeface="Cambria Math"/>
                        <a:ea typeface="Cambria Math"/>
                      </a:rPr>
                      <m:t>𝑚𝑎</m:t>
                    </m:r>
                  </m:oMath>
                </a14:m>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and the couple </a:t>
                </a:r>
                <a14:m>
                  <m:oMath xmlns:m="http://schemas.openxmlformats.org/officeDocument/2006/math">
                    <m:sSub>
                      <m:sSubPr>
                        <m:ctrlPr>
                          <a:rPr kumimoji="0" lang="en-US" altLang="en-US" sz="1800" b="0" i="1" u="none" strike="noStrike" kern="0" cap="none" spc="0" normalizeH="0" baseline="0" noProof="0">
                            <a:ln>
                              <a:noFill/>
                            </a:ln>
                            <a:solidFill>
                              <a:srgbClr val="000000"/>
                            </a:solidFill>
                            <a:effectLst/>
                            <a:uLnTx/>
                            <a:uFillTx/>
                            <a:latin typeface="Cambria Math" panose="02040503050406030204" pitchFamily="18" charset="0"/>
                          </a:rPr>
                        </m:ctrlPr>
                      </m:sSubPr>
                      <m:e>
                        <m:acc>
                          <m:accPr>
                            <m:chr m:val="̇"/>
                            <m:ctrlPr>
                              <a:rPr kumimoji="0" lang="en-US" altLang="en-US" sz="1800" b="0" i="1" u="none" strike="noStrike" kern="0" cap="none" spc="0" normalizeH="0" baseline="0" noProof="0">
                                <a:ln>
                                  <a:noFill/>
                                </a:ln>
                                <a:solidFill>
                                  <a:srgbClr val="000000"/>
                                </a:solidFill>
                                <a:effectLst/>
                                <a:uLnTx/>
                                <a:uFillTx/>
                                <a:latin typeface="Cambria Math" panose="02040503050406030204" pitchFamily="18" charset="0"/>
                              </a:rPr>
                            </m:ctrlPr>
                          </m:accPr>
                          <m:e>
                            <m:r>
                              <a:rPr kumimoji="0" lang="en-US" altLang="en-US" sz="1800" b="0" i="1" u="none" strike="noStrike" kern="0" cap="none" spc="0" normalizeH="0" baseline="0" noProof="0">
                                <a:ln>
                                  <a:noFill/>
                                </a:ln>
                                <a:solidFill>
                                  <a:srgbClr val="000000"/>
                                </a:solidFill>
                                <a:effectLst/>
                                <a:uLnTx/>
                                <a:uFillTx/>
                                <a:latin typeface="Cambria Math"/>
                              </a:rPr>
                              <m:t>𝐻</m:t>
                            </m:r>
                          </m:e>
                        </m:acc>
                      </m:e>
                      <m:sub>
                        <m:r>
                          <a:rPr kumimoji="0" lang="en-US" altLang="en-US" sz="1800" b="0" i="1" u="none" strike="noStrike" kern="0" cap="none" spc="0" normalizeH="0" baseline="0" noProof="0" smtClean="0">
                            <a:ln>
                              <a:noFill/>
                            </a:ln>
                            <a:solidFill>
                              <a:srgbClr val="000000"/>
                            </a:solidFill>
                            <a:effectLst/>
                            <a:uLnTx/>
                            <a:uFillTx/>
                            <a:latin typeface="Cambria Math"/>
                          </a:rPr>
                          <m:t>𝐺</m:t>
                        </m:r>
                      </m:sub>
                    </m:sSub>
                    <m:r>
                      <a:rPr kumimoji="0" lang="en-US" altLang="en-US" sz="1800" b="0" i="1" u="none" strike="noStrike" kern="0" cap="none" spc="0" normalizeH="0" baseline="0" noProof="0">
                        <a:ln>
                          <a:noFill/>
                        </a:ln>
                        <a:solidFill>
                          <a:srgbClr val="000000"/>
                        </a:solidFill>
                        <a:effectLst/>
                        <a:uLnTx/>
                        <a:uFillTx/>
                        <a:latin typeface="Cambria Math"/>
                      </a:rPr>
                      <m:t> </m:t>
                    </m:r>
                  </m:oMath>
                </a14:m>
                <a:endPar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mc:Choice>
        <mc:Fallback xmlns="">
          <p:sp>
            <p:nvSpPr>
              <p:cNvPr id="32" name="Text Box 6"/>
              <p:cNvSpPr txBox="1">
                <a:spLocks noRot="1" noChangeAspect="1" noMove="1" noResize="1" noEditPoints="1" noAdjustHandles="1" noChangeArrowheads="1" noChangeShapeType="1" noTextEdit="1"/>
              </p:cNvSpPr>
              <p:nvPr/>
            </p:nvSpPr>
            <p:spPr bwMode="auto">
              <a:xfrm>
                <a:off x="430213" y="5099053"/>
                <a:ext cx="8392054" cy="1494640"/>
              </a:xfrm>
              <a:prstGeom prst="rect">
                <a:avLst/>
              </a:prstGeom>
              <a:blipFill rotWithShape="1">
                <a:blip r:embed="rId16"/>
                <a:stretch>
                  <a:fillRect l="-654" t="-2033" b="-528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707884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6</a:t>
            </a:r>
            <a:endParaRPr lang="en-US" sz="1000" b="1" dirty="0">
              <a:solidFill>
                <a:srgbClr val="AD0B1E"/>
              </a:soli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25128"/>
            <a:ext cx="2097005" cy="1712144"/>
          </a:xfrm>
          <a:prstGeom prst="rect">
            <a:avLst/>
          </a:prstGeom>
        </p:spPr>
      </p:pic>
      <p:sp>
        <p:nvSpPr>
          <p:cNvPr id="3" name="Content Placeholder 2"/>
          <p:cNvSpPr>
            <a:spLocks noGrp="1"/>
          </p:cNvSpPr>
          <p:nvPr>
            <p:ph idx="1"/>
          </p:nvPr>
        </p:nvSpPr>
        <p:spPr>
          <a:xfrm>
            <a:off x="381000" y="3018262"/>
            <a:ext cx="3505200" cy="3382538"/>
          </a:xfrm>
        </p:spPr>
        <p:txBody>
          <a:bodyPr/>
          <a:lstStyle/>
          <a:p>
            <a:r>
              <a:rPr lang="en-US" altLang="en-US" sz="2000" dirty="0"/>
              <a:t>A four-bladed airplane propeller has a mass of 160 kg and a radius of gyration of 800 mm. Knowing that the propeller rotates at 1600 rpm as the airplane is traveling in a circular path of 600-m radius at 540 km/h, determine the magnitude of the couple exerted by the propeller on its shaft due to the rotation of the airplane.</a:t>
            </a:r>
          </a:p>
        </p:txBody>
      </p:sp>
      <p:sp>
        <p:nvSpPr>
          <p:cNvPr id="8" name="Content Placeholder 7"/>
          <p:cNvSpPr>
            <a:spLocks noGrp="1"/>
          </p:cNvSpPr>
          <p:nvPr>
            <p:ph idx="15"/>
          </p:nvPr>
        </p:nvSpPr>
        <p:spPr>
          <a:xfrm>
            <a:off x="3962400" y="990600"/>
            <a:ext cx="4724400" cy="1159728"/>
          </a:xfrm>
        </p:spPr>
        <p:txBody>
          <a:bodyPr/>
          <a:lstStyle/>
          <a:p>
            <a:r>
              <a:rPr lang="en-US" altLang="en-US" sz="2000" b="1" dirty="0">
                <a:solidFill>
                  <a:srgbClr val="AD0B1E"/>
                </a:solidFill>
              </a:rPr>
              <a:t>Strategy:</a:t>
            </a:r>
          </a:p>
          <a:p>
            <a:pPr marL="342900" indent="-342900">
              <a:buFont typeface="Arial" panose="020B0604020202020204" pitchFamily="34" charset="0"/>
              <a:buChar char="•"/>
            </a:pPr>
            <a:r>
              <a:rPr lang="en-US" altLang="en-US" sz="2000" dirty="0"/>
              <a:t>Determine the overall angular velocity of the aircraft propeller.</a:t>
            </a:r>
          </a:p>
        </p:txBody>
      </p:sp>
      <p:sp>
        <p:nvSpPr>
          <p:cNvPr id="9" name="Content Placeholder 8"/>
          <p:cNvSpPr>
            <a:spLocks noGrp="1"/>
          </p:cNvSpPr>
          <p:nvPr>
            <p:ph idx="16"/>
          </p:nvPr>
        </p:nvSpPr>
        <p:spPr>
          <a:xfrm>
            <a:off x="3962400" y="2286000"/>
            <a:ext cx="4724400" cy="669072"/>
          </a:xfrm>
        </p:spPr>
        <p:txBody>
          <a:bodyPr/>
          <a:lstStyle/>
          <a:p>
            <a:pPr marL="342900" indent="-342900">
              <a:buFont typeface="Arial" panose="020B0604020202020204" pitchFamily="34" charset="0"/>
              <a:buChar char="•"/>
            </a:pPr>
            <a:r>
              <a:rPr lang="en-US" altLang="en-US" sz="2000" dirty="0"/>
              <a:t>Determine the mass moment of inertia for the propeller.</a:t>
            </a:r>
          </a:p>
        </p:txBody>
      </p:sp>
      <p:sp>
        <p:nvSpPr>
          <p:cNvPr id="10" name="Content Placeholder 9"/>
          <p:cNvSpPr>
            <a:spLocks noGrp="1"/>
          </p:cNvSpPr>
          <p:nvPr>
            <p:ph idx="17"/>
          </p:nvPr>
        </p:nvSpPr>
        <p:spPr>
          <a:xfrm>
            <a:off x="3962400" y="3124200"/>
            <a:ext cx="4724400" cy="737840"/>
          </a:xfrm>
        </p:spPr>
        <p:txBody>
          <a:bodyPr/>
          <a:lstStyle/>
          <a:p>
            <a:pPr marL="342900" indent="-342900">
              <a:buFont typeface="Arial" panose="020B0604020202020204" pitchFamily="34" charset="0"/>
              <a:buChar char="•"/>
            </a:pPr>
            <a:r>
              <a:rPr lang="en-US" altLang="en-US" sz="2000" dirty="0"/>
              <a:t>Calculate the angular momentum of the propeller about its CG.</a:t>
            </a:r>
          </a:p>
        </p:txBody>
      </p:sp>
      <p:sp>
        <p:nvSpPr>
          <p:cNvPr id="11" name="Content Placeholder 10"/>
          <p:cNvSpPr>
            <a:spLocks noGrp="1"/>
          </p:cNvSpPr>
          <p:nvPr>
            <p:ph idx="18"/>
          </p:nvPr>
        </p:nvSpPr>
        <p:spPr>
          <a:xfrm>
            <a:off x="3962400" y="3928946"/>
            <a:ext cx="4724400" cy="1024054"/>
          </a:xfrm>
        </p:spPr>
        <p:txBody>
          <a:bodyPr/>
          <a:lstStyle/>
          <a:p>
            <a:pPr marL="342900" indent="-342900">
              <a:buFont typeface="Arial" panose="020B0604020202020204" pitchFamily="34" charset="0"/>
              <a:buChar char="•"/>
            </a:pPr>
            <a:r>
              <a:rPr lang="en-US" altLang="en-US" sz="2000" dirty="0"/>
              <a:t>Calculate the time rate of change of the angular momentum of the propeller about its CG.</a:t>
            </a:r>
          </a:p>
        </p:txBody>
      </p:sp>
      <p:sp>
        <p:nvSpPr>
          <p:cNvPr id="12" name="Content Placeholder 11"/>
          <p:cNvSpPr>
            <a:spLocks noGrp="1"/>
          </p:cNvSpPr>
          <p:nvPr>
            <p:ph idx="19"/>
          </p:nvPr>
        </p:nvSpPr>
        <p:spPr>
          <a:xfrm>
            <a:off x="3962400" y="5105400"/>
            <a:ext cx="4724400" cy="1003609"/>
          </a:xfrm>
        </p:spPr>
        <p:txBody>
          <a:bodyPr/>
          <a:lstStyle/>
          <a:p>
            <a:pPr marL="342900" indent="-342900">
              <a:buFont typeface="Arial" panose="020B0604020202020204" pitchFamily="34" charset="0"/>
              <a:buChar char="•"/>
            </a:pPr>
            <a:r>
              <a:rPr lang="en-US" altLang="en-US" sz="2000" dirty="0"/>
              <a:t>Calculate the moment that must be applied to the propeller and the resulting moment that is applied on the shaft.</a:t>
            </a:r>
          </a:p>
        </p:txBody>
      </p:sp>
    </p:spTree>
    <p:extLst>
      <p:ext uri="{BB962C8B-B14F-4D97-AF65-F5344CB8AC3E}">
        <p14:creationId xmlns:p14="http://schemas.microsoft.com/office/powerpoint/2010/main" val="2870597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P spid="11" grpId="0" build="p"/>
      <p:bldP spid="1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7</a:t>
            </a:r>
            <a:endParaRPr lang="en-US" sz="1000" b="1" dirty="0">
              <a:solidFill>
                <a:srgbClr val="AD0B1E"/>
              </a:solidFill>
            </a:endParaRPr>
          </a:p>
        </p:txBody>
      </p:sp>
      <p:sp>
        <p:nvSpPr>
          <p:cNvPr id="3" name="Content Placeholder 2"/>
          <p:cNvSpPr>
            <a:spLocks noGrp="1"/>
          </p:cNvSpPr>
          <p:nvPr>
            <p:ph idx="1"/>
          </p:nvPr>
        </p:nvSpPr>
        <p:spPr>
          <a:xfrm>
            <a:off x="457200" y="990599"/>
            <a:ext cx="4114800" cy="1174923"/>
          </a:xfrm>
        </p:spPr>
        <p:txBody>
          <a:bodyPr/>
          <a:lstStyle/>
          <a:p>
            <a:r>
              <a:rPr lang="en-US" altLang="en-US" sz="2000" b="1" dirty="0">
                <a:solidFill>
                  <a:srgbClr val="AD0B1E"/>
                </a:solidFill>
              </a:rPr>
              <a:t>Modeling and Analysis:</a:t>
            </a:r>
          </a:p>
          <a:p>
            <a:r>
              <a:rPr lang="en-US" altLang="en-US" sz="2000" b="1" dirty="0">
                <a:solidFill>
                  <a:srgbClr val="AD0B1E"/>
                </a:solidFill>
              </a:rPr>
              <a:t>Establish axes for the rotations of the aircraft propeller</a:t>
            </a:r>
          </a:p>
        </p:txBody>
      </p:sp>
      <p:pic>
        <p:nvPicPr>
          <p:cNvPr id="18" name="Picture 17" descr="The propellor axis of rotation is the x direction. The airplane path axis of rotation is the y direc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3426" y="1219200"/>
            <a:ext cx="3828574" cy="2619159"/>
          </a:xfrm>
          <a:prstGeom prst="rect">
            <a:avLst/>
          </a:prstGeom>
        </p:spPr>
      </p:pic>
      <p:sp>
        <p:nvSpPr>
          <p:cNvPr id="6" name="Content Placeholder 5"/>
          <p:cNvSpPr>
            <a:spLocks noGrp="1"/>
          </p:cNvSpPr>
          <p:nvPr>
            <p:ph idx="13"/>
          </p:nvPr>
        </p:nvSpPr>
        <p:spPr>
          <a:xfrm>
            <a:off x="457200" y="2189683"/>
            <a:ext cx="3733800" cy="705917"/>
          </a:xfrm>
        </p:spPr>
        <p:txBody>
          <a:bodyPr/>
          <a:lstStyle/>
          <a:p>
            <a:r>
              <a:rPr lang="en-US" altLang="en-US" sz="2000" b="1" dirty="0">
                <a:solidFill>
                  <a:srgbClr val="AD0B1E"/>
                </a:solidFill>
              </a:rPr>
              <a:t>Determine the x-component of its angular velocity</a:t>
            </a:r>
          </a:p>
        </p:txBody>
      </p:sp>
      <p:graphicFrame>
        <p:nvGraphicFramePr>
          <p:cNvPr id="17" name="Object 8"/>
          <p:cNvGraphicFramePr>
            <a:graphicFrameLocks noChangeAspect="1"/>
          </p:cNvGraphicFramePr>
          <p:nvPr>
            <p:extLst>
              <p:ext uri="{D42A27DB-BD31-4B8C-83A1-F6EECF244321}">
                <p14:modId xmlns:p14="http://schemas.microsoft.com/office/powerpoint/2010/main" val="1497378966"/>
              </p:ext>
            </p:extLst>
          </p:nvPr>
        </p:nvGraphicFramePr>
        <p:xfrm>
          <a:off x="914400" y="3019425"/>
          <a:ext cx="2413000" cy="1095375"/>
        </p:xfrm>
        <a:graphic>
          <a:graphicData uri="http://schemas.openxmlformats.org/presentationml/2006/ole">
            <mc:AlternateContent xmlns:mc="http://schemas.openxmlformats.org/markup-compatibility/2006">
              <mc:Choice xmlns:v="urn:schemas-microsoft-com:vml" Requires="v">
                <p:oleObj spid="_x0000_s166206" name="Equation" r:id="rId4" imgW="1358310" imgH="622030" progId="Equation.DSMT4">
                  <p:embed/>
                </p:oleObj>
              </mc:Choice>
              <mc:Fallback>
                <p:oleObj name="Equation" r:id="rId4" imgW="1358310" imgH="622030" progId="Equation.DSMT4">
                  <p:embed/>
                  <p:pic>
                    <p:nvPicPr>
                      <p:cNvPr id="40969"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019425"/>
                        <a:ext cx="2413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Content Placeholder 6"/>
          <p:cNvSpPr>
            <a:spLocks noGrp="1"/>
          </p:cNvSpPr>
          <p:nvPr>
            <p:ph idx="14"/>
          </p:nvPr>
        </p:nvSpPr>
        <p:spPr>
          <a:xfrm>
            <a:off x="457200" y="4222923"/>
            <a:ext cx="3733800" cy="730077"/>
          </a:xfrm>
        </p:spPr>
        <p:txBody>
          <a:bodyPr/>
          <a:lstStyle/>
          <a:p>
            <a:r>
              <a:rPr lang="en-US" altLang="en-US" sz="2000" b="1" dirty="0">
                <a:solidFill>
                  <a:srgbClr val="AD0B1E"/>
                </a:solidFill>
              </a:rPr>
              <a:t>Determine the y-component of its angular velocity</a:t>
            </a:r>
          </a:p>
        </p:txBody>
      </p:sp>
      <p:graphicFrame>
        <p:nvGraphicFramePr>
          <p:cNvPr id="15" name="Object 7"/>
          <p:cNvGraphicFramePr>
            <a:graphicFrameLocks noChangeAspect="1"/>
          </p:cNvGraphicFramePr>
          <p:nvPr>
            <p:extLst>
              <p:ext uri="{D42A27DB-BD31-4B8C-83A1-F6EECF244321}">
                <p14:modId xmlns:p14="http://schemas.microsoft.com/office/powerpoint/2010/main" val="3558875168"/>
              </p:ext>
            </p:extLst>
          </p:nvPr>
        </p:nvGraphicFramePr>
        <p:xfrm>
          <a:off x="896938" y="5084763"/>
          <a:ext cx="2311400" cy="336550"/>
        </p:xfrm>
        <a:graphic>
          <a:graphicData uri="http://schemas.openxmlformats.org/presentationml/2006/ole">
            <mc:AlternateContent xmlns:mc="http://schemas.openxmlformats.org/markup-compatibility/2006">
              <mc:Choice xmlns:v="urn:schemas-microsoft-com:vml" Requires="v">
                <p:oleObj spid="_x0000_s166207" name="Equation" r:id="rId6" imgW="1308100" imgH="190500" progId="Equation.DSMT4">
                  <p:embed/>
                </p:oleObj>
              </mc:Choice>
              <mc:Fallback>
                <p:oleObj name="Equation" r:id="rId6" imgW="1308100" imgH="190500" progId="Equation.DSMT4">
                  <p:embed/>
                  <p:pic>
                    <p:nvPicPr>
                      <p:cNvPr id="40968"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938" y="5084763"/>
                        <a:ext cx="2311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9"/>
          <p:cNvGraphicFramePr>
            <a:graphicFrameLocks noChangeAspect="1"/>
          </p:cNvGraphicFramePr>
          <p:nvPr>
            <p:extLst>
              <p:ext uri="{D42A27DB-BD31-4B8C-83A1-F6EECF244321}">
                <p14:modId xmlns:p14="http://schemas.microsoft.com/office/powerpoint/2010/main" val="305230577"/>
              </p:ext>
            </p:extLst>
          </p:nvPr>
        </p:nvGraphicFramePr>
        <p:xfrm>
          <a:off x="896938" y="5572125"/>
          <a:ext cx="2968625" cy="676275"/>
        </p:xfrm>
        <a:graphic>
          <a:graphicData uri="http://schemas.openxmlformats.org/presentationml/2006/ole">
            <mc:AlternateContent xmlns:mc="http://schemas.openxmlformats.org/markup-compatibility/2006">
              <mc:Choice xmlns:v="urn:schemas-microsoft-com:vml" Requires="v">
                <p:oleObj spid="_x0000_s166208" name="Equation" r:id="rId8" imgW="1676400" imgH="381000" progId="Equation.DSMT4">
                  <p:embed/>
                </p:oleObj>
              </mc:Choice>
              <mc:Fallback>
                <p:oleObj name="Equation" r:id="rId8" imgW="1676400" imgH="381000" progId="Equation.DSMT4">
                  <p:embed/>
                  <p:pic>
                    <p:nvPicPr>
                      <p:cNvPr id="4097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6938" y="5572125"/>
                        <a:ext cx="29686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Content Placeholder 7"/>
          <p:cNvSpPr>
            <a:spLocks noGrp="1"/>
          </p:cNvSpPr>
          <p:nvPr>
            <p:ph idx="15"/>
          </p:nvPr>
        </p:nvSpPr>
        <p:spPr>
          <a:xfrm>
            <a:off x="4343400" y="4343400"/>
            <a:ext cx="4343400" cy="343501"/>
          </a:xfrm>
        </p:spPr>
        <p:txBody>
          <a:bodyPr/>
          <a:lstStyle/>
          <a:p>
            <a:r>
              <a:rPr lang="en-US" altLang="en-US" sz="2000" b="1" dirty="0">
                <a:solidFill>
                  <a:srgbClr val="AD0B1E"/>
                </a:solidFill>
              </a:rPr>
              <a:t>Determine the mass moment of inertia</a:t>
            </a:r>
          </a:p>
        </p:txBody>
      </p:sp>
      <p:graphicFrame>
        <p:nvGraphicFramePr>
          <p:cNvPr id="14" name="Object 15"/>
          <p:cNvGraphicFramePr>
            <a:graphicFrameLocks noChangeAspect="1"/>
          </p:cNvGraphicFramePr>
          <p:nvPr>
            <p:extLst>
              <p:ext uri="{D42A27DB-BD31-4B8C-83A1-F6EECF244321}">
                <p14:modId xmlns:p14="http://schemas.microsoft.com/office/powerpoint/2010/main" val="148352800"/>
              </p:ext>
            </p:extLst>
          </p:nvPr>
        </p:nvGraphicFramePr>
        <p:xfrm>
          <a:off x="4419600" y="5003800"/>
          <a:ext cx="4235450" cy="406400"/>
        </p:xfrm>
        <a:graphic>
          <a:graphicData uri="http://schemas.openxmlformats.org/presentationml/2006/ole">
            <mc:AlternateContent xmlns:mc="http://schemas.openxmlformats.org/markup-compatibility/2006">
              <mc:Choice xmlns:v="urn:schemas-microsoft-com:vml" Requires="v">
                <p:oleObj spid="_x0000_s166209" name="Equation" r:id="rId10" imgW="2387600" imgH="228600" progId="Equation.DSMT4">
                  <p:embed/>
                </p:oleObj>
              </mc:Choice>
              <mc:Fallback>
                <p:oleObj name="Equation" r:id="rId10" imgW="2387600" imgH="228600" progId="Equation.DSMT4">
                  <p:embed/>
                  <p:pic>
                    <p:nvPicPr>
                      <p:cNvPr id="40976"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9600" y="5003800"/>
                        <a:ext cx="42354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11274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8</a:t>
            </a:r>
          </a:p>
        </p:txBody>
      </p:sp>
      <p:pic>
        <p:nvPicPr>
          <p:cNvPr id="21" name="Picture 2" descr="NU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7988" y="1447800"/>
            <a:ext cx="3275012"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533401" y="1522400"/>
            <a:ext cx="4572000" cy="377851"/>
          </a:xfrm>
        </p:spPr>
        <p:txBody>
          <a:bodyPr/>
          <a:lstStyle/>
          <a:p>
            <a:r>
              <a:rPr lang="en-US" altLang="en-US" sz="2000" b="1" dirty="0">
                <a:solidFill>
                  <a:srgbClr val="AD0B1E"/>
                </a:solidFill>
              </a:rPr>
              <a:t>Angular momentum about G equation:</a:t>
            </a:r>
          </a:p>
        </p:txBody>
      </p:sp>
      <p:graphicFrame>
        <p:nvGraphicFramePr>
          <p:cNvPr id="15" name="Object 16"/>
          <p:cNvGraphicFramePr>
            <a:graphicFrameLocks noChangeAspect="1"/>
          </p:cNvGraphicFramePr>
          <p:nvPr>
            <p:extLst>
              <p:ext uri="{D42A27DB-BD31-4B8C-83A1-F6EECF244321}">
                <p14:modId xmlns:p14="http://schemas.microsoft.com/office/powerpoint/2010/main" val="4172745073"/>
              </p:ext>
            </p:extLst>
          </p:nvPr>
        </p:nvGraphicFramePr>
        <p:xfrm>
          <a:off x="920750" y="2016125"/>
          <a:ext cx="1939925" cy="422275"/>
        </p:xfrm>
        <a:graphic>
          <a:graphicData uri="http://schemas.openxmlformats.org/presentationml/2006/ole">
            <mc:AlternateContent xmlns:mc="http://schemas.openxmlformats.org/markup-compatibility/2006">
              <mc:Choice xmlns:v="urn:schemas-microsoft-com:vml" Requires="v">
                <p:oleObj spid="_x0000_s167382" name="Equation" r:id="rId4" imgW="1091726" imgH="241195" progId="Equation.DSMT4">
                  <p:embed/>
                </p:oleObj>
              </mc:Choice>
              <mc:Fallback>
                <p:oleObj name="Equation" r:id="rId4" imgW="1091726" imgH="241195" progId="Equation.DSMT4">
                  <p:embed/>
                  <p:pic>
                    <p:nvPicPr>
                      <p:cNvPr id="41996"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50" y="2016125"/>
                        <a:ext cx="19399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Content Placeholder 5"/>
          <p:cNvSpPr>
            <a:spLocks noGrp="1"/>
          </p:cNvSpPr>
          <p:nvPr>
            <p:ph idx="13"/>
          </p:nvPr>
        </p:nvSpPr>
        <p:spPr>
          <a:xfrm>
            <a:off x="533401" y="2582797"/>
            <a:ext cx="3634798" cy="693803"/>
          </a:xfrm>
        </p:spPr>
        <p:txBody>
          <a:bodyPr/>
          <a:lstStyle/>
          <a:p>
            <a:r>
              <a:rPr lang="en-US" altLang="en-US" sz="2000" b="1" dirty="0">
                <a:solidFill>
                  <a:srgbClr val="AD0B1E"/>
                </a:solidFill>
              </a:rPr>
              <a:t>Time rate of change of angular momentum about G :</a:t>
            </a:r>
          </a:p>
        </p:txBody>
      </p:sp>
      <p:graphicFrame>
        <p:nvGraphicFramePr>
          <p:cNvPr id="16" name="Object 18"/>
          <p:cNvGraphicFramePr>
            <a:graphicFrameLocks noChangeAspect="1"/>
          </p:cNvGraphicFramePr>
          <p:nvPr>
            <p:extLst>
              <p:ext uri="{D42A27DB-BD31-4B8C-83A1-F6EECF244321}">
                <p14:modId xmlns:p14="http://schemas.microsoft.com/office/powerpoint/2010/main" val="4189502114"/>
              </p:ext>
            </p:extLst>
          </p:nvPr>
        </p:nvGraphicFramePr>
        <p:xfrm>
          <a:off x="609600" y="3477058"/>
          <a:ext cx="4556125" cy="383886"/>
        </p:xfrm>
        <a:graphic>
          <a:graphicData uri="http://schemas.openxmlformats.org/presentationml/2006/ole">
            <mc:AlternateContent xmlns:mc="http://schemas.openxmlformats.org/markup-compatibility/2006">
              <mc:Choice xmlns:v="urn:schemas-microsoft-com:vml" Requires="v">
                <p:oleObj spid="_x0000_s167383" name="Equation" r:id="rId6" imgW="2832100" imgH="241300" progId="Equation.DSMT4">
                  <p:embed/>
                </p:oleObj>
              </mc:Choice>
              <mc:Fallback>
                <p:oleObj name="Equation" r:id="rId6" imgW="2832100" imgH="241300" progId="Equation.DSMT4">
                  <p:embed/>
                  <p:pic>
                    <p:nvPicPr>
                      <p:cNvPr id="41998"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3477058"/>
                        <a:ext cx="4556125" cy="38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20"/>
          <p:cNvGraphicFramePr>
            <a:graphicFrameLocks noChangeAspect="1"/>
          </p:cNvGraphicFramePr>
          <p:nvPr>
            <p:extLst>
              <p:ext uri="{D42A27DB-BD31-4B8C-83A1-F6EECF244321}">
                <p14:modId xmlns:p14="http://schemas.microsoft.com/office/powerpoint/2010/main" val="3923694057"/>
              </p:ext>
            </p:extLst>
          </p:nvPr>
        </p:nvGraphicFramePr>
        <p:xfrm>
          <a:off x="651020" y="3957999"/>
          <a:ext cx="5384511" cy="414193"/>
        </p:xfrm>
        <a:graphic>
          <a:graphicData uri="http://schemas.openxmlformats.org/presentationml/2006/ole">
            <mc:AlternateContent xmlns:mc="http://schemas.openxmlformats.org/markup-compatibility/2006">
              <mc:Choice xmlns:v="urn:schemas-microsoft-com:vml" Requires="v">
                <p:oleObj spid="_x0000_s167384" name="Equation" r:id="rId8" imgW="3340100" imgH="254000" progId="Equation.DSMT4">
                  <p:embed/>
                </p:oleObj>
              </mc:Choice>
              <mc:Fallback>
                <p:oleObj name="Equation" r:id="rId8" imgW="3340100" imgH="254000" progId="Equation.DSMT4">
                  <p:embed/>
                  <p:pic>
                    <p:nvPicPr>
                      <p:cNvPr id="4200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1020" y="3957999"/>
                        <a:ext cx="5384511" cy="414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22"/>
          <p:cNvGraphicFramePr>
            <a:graphicFrameLocks noChangeAspect="1"/>
          </p:cNvGraphicFramePr>
          <p:nvPr>
            <p:extLst>
              <p:ext uri="{D42A27DB-BD31-4B8C-83A1-F6EECF244321}">
                <p14:modId xmlns:p14="http://schemas.microsoft.com/office/powerpoint/2010/main" val="977939757"/>
              </p:ext>
            </p:extLst>
          </p:nvPr>
        </p:nvGraphicFramePr>
        <p:xfrm>
          <a:off x="685800" y="4448464"/>
          <a:ext cx="3482398" cy="352136"/>
        </p:xfrm>
        <a:graphic>
          <a:graphicData uri="http://schemas.openxmlformats.org/presentationml/2006/ole">
            <mc:AlternateContent xmlns:mc="http://schemas.openxmlformats.org/markup-compatibility/2006">
              <mc:Choice xmlns:v="urn:schemas-microsoft-com:vml" Requires="v">
                <p:oleObj spid="_x0000_s167385" name="Equation" r:id="rId10" imgW="2159000" imgH="215900" progId="Equation.DSMT4">
                  <p:embed/>
                </p:oleObj>
              </mc:Choice>
              <mc:Fallback>
                <p:oleObj name="Equation" r:id="rId10" imgW="2159000" imgH="215900" progId="Equation.DSMT4">
                  <p:embed/>
                  <p:pic>
                    <p:nvPicPr>
                      <p:cNvPr id="42002"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800" y="4448464"/>
                        <a:ext cx="3482398" cy="352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Content Placeholder 6"/>
          <p:cNvSpPr>
            <a:spLocks noGrp="1"/>
          </p:cNvSpPr>
          <p:nvPr>
            <p:ph idx="14"/>
          </p:nvPr>
        </p:nvSpPr>
        <p:spPr>
          <a:xfrm>
            <a:off x="533400" y="4953000"/>
            <a:ext cx="4038600" cy="688227"/>
          </a:xfrm>
        </p:spPr>
        <p:txBody>
          <a:bodyPr/>
          <a:lstStyle/>
          <a:p>
            <a:r>
              <a:rPr lang="en-US" altLang="en-US" sz="2000" b="1" dirty="0">
                <a:solidFill>
                  <a:srgbClr val="AD0B1E"/>
                </a:solidFill>
              </a:rPr>
              <a:t>Determine the moment that must be applied </a:t>
            </a:r>
            <a:r>
              <a:rPr lang="en-US" altLang="en-US" sz="2000" b="1" i="1" u="sng" dirty="0">
                <a:solidFill>
                  <a:srgbClr val="AD0B1E"/>
                </a:solidFill>
              </a:rPr>
              <a:t>to</a:t>
            </a:r>
            <a:r>
              <a:rPr lang="en-US" altLang="en-US" sz="2000" b="1" dirty="0">
                <a:solidFill>
                  <a:srgbClr val="AD0B1E"/>
                </a:solidFill>
              </a:rPr>
              <a:t> the propeller shaft</a:t>
            </a:r>
          </a:p>
        </p:txBody>
      </p:sp>
      <p:graphicFrame>
        <p:nvGraphicFramePr>
          <p:cNvPr id="19" name="Object 25"/>
          <p:cNvGraphicFramePr>
            <a:graphicFrameLocks noChangeAspect="1"/>
          </p:cNvGraphicFramePr>
          <p:nvPr>
            <p:extLst>
              <p:ext uri="{D42A27DB-BD31-4B8C-83A1-F6EECF244321}">
                <p14:modId xmlns:p14="http://schemas.microsoft.com/office/powerpoint/2010/main" val="2788779729"/>
              </p:ext>
            </p:extLst>
          </p:nvPr>
        </p:nvGraphicFramePr>
        <p:xfrm>
          <a:off x="806450" y="5861050"/>
          <a:ext cx="2652713" cy="387350"/>
        </p:xfrm>
        <a:graphic>
          <a:graphicData uri="http://schemas.openxmlformats.org/presentationml/2006/ole">
            <mc:AlternateContent xmlns:mc="http://schemas.openxmlformats.org/markup-compatibility/2006">
              <mc:Choice xmlns:v="urn:schemas-microsoft-com:vml" Requires="v">
                <p:oleObj spid="_x0000_s167386" name="Equation" r:id="rId12" imgW="1497950" imgH="215806" progId="Equation.DSMT4">
                  <p:embed/>
                </p:oleObj>
              </mc:Choice>
              <mc:Fallback>
                <p:oleObj name="Equation" r:id="rId12" imgW="1497950" imgH="215806" progId="Equation.DSMT4">
                  <p:embed/>
                  <p:pic>
                    <p:nvPicPr>
                      <p:cNvPr id="42005"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6450" y="5861050"/>
                        <a:ext cx="265271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Content Placeholder 7"/>
          <p:cNvSpPr>
            <a:spLocks noGrp="1"/>
          </p:cNvSpPr>
          <p:nvPr>
            <p:ph idx="15"/>
          </p:nvPr>
        </p:nvSpPr>
        <p:spPr>
          <a:xfrm>
            <a:off x="4953000" y="4648200"/>
            <a:ext cx="3578595" cy="990600"/>
          </a:xfrm>
        </p:spPr>
        <p:txBody>
          <a:bodyPr/>
          <a:lstStyle/>
          <a:p>
            <a:r>
              <a:rPr lang="en-US" altLang="en-US" sz="2000" b="1" dirty="0">
                <a:solidFill>
                  <a:srgbClr val="AD0B1E"/>
                </a:solidFill>
              </a:rPr>
              <a:t>Determine the moment that must be applied </a:t>
            </a:r>
            <a:r>
              <a:rPr lang="en-US" altLang="en-US" sz="2000" b="1" i="1" u="sng" dirty="0">
                <a:solidFill>
                  <a:srgbClr val="AD0B1E"/>
                </a:solidFill>
              </a:rPr>
              <a:t>to</a:t>
            </a:r>
            <a:r>
              <a:rPr lang="en-US" altLang="en-US" sz="2000" b="1" dirty="0">
                <a:solidFill>
                  <a:srgbClr val="AD0B1E"/>
                </a:solidFill>
              </a:rPr>
              <a:t> the propeller shaft</a:t>
            </a:r>
          </a:p>
        </p:txBody>
      </p:sp>
      <p:graphicFrame>
        <p:nvGraphicFramePr>
          <p:cNvPr id="20" name="Object 27"/>
          <p:cNvGraphicFramePr>
            <a:graphicFrameLocks noChangeAspect="1"/>
          </p:cNvGraphicFramePr>
          <p:nvPr>
            <p:extLst>
              <p:ext uri="{D42A27DB-BD31-4B8C-83A1-F6EECF244321}">
                <p14:modId xmlns:p14="http://schemas.microsoft.com/office/powerpoint/2010/main" val="1215229868"/>
              </p:ext>
            </p:extLst>
          </p:nvPr>
        </p:nvGraphicFramePr>
        <p:xfrm>
          <a:off x="5105400" y="5802312"/>
          <a:ext cx="3406775" cy="446088"/>
        </p:xfrm>
        <a:graphic>
          <a:graphicData uri="http://schemas.openxmlformats.org/presentationml/2006/ole">
            <mc:AlternateContent xmlns:mc="http://schemas.openxmlformats.org/markup-compatibility/2006">
              <mc:Choice xmlns:v="urn:schemas-microsoft-com:vml" Requires="v">
                <p:oleObj spid="_x0000_s167387" name="Equation" r:id="rId14" imgW="1752600" imgH="228600" progId="Equation.DSMT4">
                  <p:embed/>
                </p:oleObj>
              </mc:Choice>
              <mc:Fallback>
                <p:oleObj name="Equation" r:id="rId14" imgW="1752600" imgH="228600" progId="Equation.DSMT4">
                  <p:embed/>
                  <p:pic>
                    <p:nvPicPr>
                      <p:cNvPr id="42007" name="Object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05400" y="5802312"/>
                        <a:ext cx="3406775" cy="446088"/>
                      </a:xfrm>
                      <a:prstGeom prst="rect">
                        <a:avLst/>
                      </a:prstGeom>
                      <a:noFill/>
                      <a:ln>
                        <a:solidFill>
                          <a:srgbClr val="AD0B1E"/>
                        </a:solidFill>
                      </a:ln>
                    </p:spPr>
                  </p:pic>
                </p:oleObj>
              </mc:Fallback>
            </mc:AlternateContent>
          </a:graphicData>
        </a:graphic>
      </p:graphicFrame>
    </p:spTree>
    <p:extLst>
      <p:ext uri="{BB962C8B-B14F-4D97-AF65-F5344CB8AC3E}">
        <p14:creationId xmlns:p14="http://schemas.microsoft.com/office/powerpoint/2010/main" val="31424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Question </a:t>
            </a:r>
            <a:r>
              <a:rPr lang="en-US" altLang="en-US" sz="1000" b="1" dirty="0">
                <a:solidFill>
                  <a:srgbClr val="AD0B1E"/>
                </a:solidFill>
                <a:ea typeface="ＭＳ Ｐゴシック" pitchFamily="34" charset="-128"/>
              </a:rPr>
              <a:t>9</a:t>
            </a:r>
            <a:endParaRPr lang="en-US" sz="1000" b="1" dirty="0">
              <a:solidFill>
                <a:srgbClr val="AD0B1E"/>
              </a:solidFill>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309" y="1219200"/>
            <a:ext cx="3267691" cy="2667971"/>
          </a:xfrm>
          <a:prstGeom prst="rect">
            <a:avLst/>
          </a:prstGeom>
        </p:spPr>
      </p:pic>
      <p:sp>
        <p:nvSpPr>
          <p:cNvPr id="3" name="Content Placeholder 2"/>
          <p:cNvSpPr>
            <a:spLocks noGrp="1"/>
          </p:cNvSpPr>
          <p:nvPr>
            <p:ph idx="1"/>
          </p:nvPr>
        </p:nvSpPr>
        <p:spPr>
          <a:xfrm>
            <a:off x="457200" y="1066799"/>
            <a:ext cx="4191000" cy="1600201"/>
          </a:xfrm>
        </p:spPr>
        <p:txBody>
          <a:bodyPr/>
          <a:lstStyle/>
          <a:p>
            <a:r>
              <a:rPr lang="en-US" altLang="en-US" b="1" dirty="0">
                <a:solidFill>
                  <a:srgbClr val="AD0B1E"/>
                </a:solidFill>
              </a:rPr>
              <a:t>The airplane propeller has a constant angular velocity +</a:t>
            </a:r>
            <a:r>
              <a:rPr lang="el-GR" altLang="en-US" b="1" i="1" dirty="0">
                <a:solidFill>
                  <a:srgbClr val="AD0B1E"/>
                </a:solidFill>
              </a:rPr>
              <a:t>ω</a:t>
            </a:r>
            <a:r>
              <a:rPr lang="en-US" altLang="en-US" b="1" baseline="-25000" dirty="0">
                <a:solidFill>
                  <a:srgbClr val="AD0B1E"/>
                </a:solidFill>
              </a:rPr>
              <a:t>x</a:t>
            </a:r>
            <a:r>
              <a:rPr lang="en-US" altLang="en-US" b="1" dirty="0">
                <a:solidFill>
                  <a:srgbClr val="AD0B1E"/>
                </a:solidFill>
              </a:rPr>
              <a:t>.  The plane begins to pitch up at a constant angular velocity.</a:t>
            </a:r>
          </a:p>
        </p:txBody>
      </p:sp>
      <p:sp>
        <p:nvSpPr>
          <p:cNvPr id="6" name="Content Placeholder 5"/>
          <p:cNvSpPr>
            <a:spLocks noGrp="1"/>
          </p:cNvSpPr>
          <p:nvPr>
            <p:ph idx="13"/>
          </p:nvPr>
        </p:nvSpPr>
        <p:spPr>
          <a:xfrm>
            <a:off x="609600" y="2818429"/>
            <a:ext cx="3124200" cy="762971"/>
          </a:xfrm>
        </p:spPr>
        <p:txBody>
          <a:bodyPr/>
          <a:lstStyle/>
          <a:p>
            <a:r>
              <a:rPr lang="en-US" altLang="en-US" sz="2200" b="1" dirty="0"/>
              <a:t>The propeller has zero angular acceleration.</a:t>
            </a:r>
          </a:p>
        </p:txBody>
      </p:sp>
      <p:sp>
        <p:nvSpPr>
          <p:cNvPr id="7" name="Content Placeholder 6"/>
          <p:cNvSpPr>
            <a:spLocks noGrp="1"/>
          </p:cNvSpPr>
          <p:nvPr>
            <p:ph idx="14"/>
          </p:nvPr>
        </p:nvSpPr>
        <p:spPr>
          <a:xfrm>
            <a:off x="644525" y="3733800"/>
            <a:ext cx="1066800" cy="377851"/>
          </a:xfrm>
        </p:spPr>
        <p:txBody>
          <a:bodyPr/>
          <a:lstStyle/>
          <a:p>
            <a:r>
              <a:rPr lang="en-US" altLang="en-US" sz="2200" b="1" dirty="0"/>
              <a:t>TRUE</a:t>
            </a:r>
            <a:endParaRPr lang="en-US" sz="2200" dirty="0"/>
          </a:p>
        </p:txBody>
      </p:sp>
      <p:sp>
        <p:nvSpPr>
          <p:cNvPr id="8" name="Content Placeholder 7"/>
          <p:cNvSpPr>
            <a:spLocks noGrp="1"/>
          </p:cNvSpPr>
          <p:nvPr>
            <p:ph idx="15"/>
          </p:nvPr>
        </p:nvSpPr>
        <p:spPr>
          <a:xfrm>
            <a:off x="2209800" y="3735978"/>
            <a:ext cx="1066800" cy="377851"/>
          </a:xfrm>
          <a:ln>
            <a:noFill/>
          </a:ln>
        </p:spPr>
        <p:txBody>
          <a:bodyPr/>
          <a:lstStyle/>
          <a:p>
            <a:r>
              <a:rPr lang="en-US" altLang="en-US" sz="2200" b="1" dirty="0"/>
              <a:t>FALSE</a:t>
            </a:r>
          </a:p>
        </p:txBody>
      </p:sp>
      <p:sp>
        <p:nvSpPr>
          <p:cNvPr id="9" name="Content Placeholder 8"/>
          <p:cNvSpPr>
            <a:spLocks noGrp="1"/>
          </p:cNvSpPr>
          <p:nvPr>
            <p:ph idx="16"/>
          </p:nvPr>
        </p:nvSpPr>
        <p:spPr>
          <a:xfrm>
            <a:off x="457200" y="4275566"/>
            <a:ext cx="8229600" cy="829834"/>
          </a:xfrm>
        </p:spPr>
        <p:txBody>
          <a:bodyPr/>
          <a:lstStyle/>
          <a:p>
            <a:r>
              <a:rPr lang="en-US" altLang="en-US" b="1" dirty="0">
                <a:solidFill>
                  <a:srgbClr val="AD0B1E"/>
                </a:solidFill>
              </a:rPr>
              <a:t>Which direction will the pilot have to steer to counteract the moment applied to the propeller shaft? </a:t>
            </a:r>
          </a:p>
        </p:txBody>
      </p:sp>
      <p:sp>
        <p:nvSpPr>
          <p:cNvPr id="10" name="Content Placeholder 9"/>
          <p:cNvSpPr>
            <a:spLocks noGrp="1"/>
          </p:cNvSpPr>
          <p:nvPr>
            <p:ph idx="17"/>
          </p:nvPr>
        </p:nvSpPr>
        <p:spPr>
          <a:xfrm>
            <a:off x="621632" y="5184390"/>
            <a:ext cx="1524000" cy="457200"/>
          </a:xfrm>
        </p:spPr>
        <p:txBody>
          <a:bodyPr/>
          <a:lstStyle/>
          <a:p>
            <a:pPr marL="347472"/>
            <a:r>
              <a:rPr lang="en-US" altLang="en-US" b="1" dirty="0"/>
              <a:t>a) +x</a:t>
            </a:r>
          </a:p>
        </p:txBody>
      </p:sp>
      <p:sp>
        <p:nvSpPr>
          <p:cNvPr id="11" name="Content Placeholder 10"/>
          <p:cNvSpPr>
            <a:spLocks noGrp="1"/>
          </p:cNvSpPr>
          <p:nvPr>
            <p:ph idx="18"/>
          </p:nvPr>
        </p:nvSpPr>
        <p:spPr>
          <a:xfrm>
            <a:off x="2971800" y="5184390"/>
            <a:ext cx="1524000" cy="457200"/>
          </a:xfrm>
          <a:ln>
            <a:noFill/>
          </a:ln>
        </p:spPr>
        <p:txBody>
          <a:bodyPr/>
          <a:lstStyle/>
          <a:p>
            <a:pPr marL="347472"/>
            <a:r>
              <a:rPr lang="en-US" altLang="en-US" b="1" dirty="0"/>
              <a:t>b) +y</a:t>
            </a:r>
          </a:p>
        </p:txBody>
      </p:sp>
      <p:sp>
        <p:nvSpPr>
          <p:cNvPr id="12" name="Content Placeholder 11"/>
          <p:cNvSpPr>
            <a:spLocks noGrp="1"/>
          </p:cNvSpPr>
          <p:nvPr>
            <p:ph idx="19"/>
          </p:nvPr>
        </p:nvSpPr>
        <p:spPr>
          <a:xfrm>
            <a:off x="5943600" y="5184390"/>
            <a:ext cx="1524000" cy="457200"/>
          </a:xfrm>
        </p:spPr>
        <p:txBody>
          <a:bodyPr/>
          <a:lstStyle/>
          <a:p>
            <a:pPr marL="347472"/>
            <a:r>
              <a:rPr lang="en-US" altLang="en-US" b="1" dirty="0"/>
              <a:t>c) +z</a:t>
            </a:r>
            <a:endParaRPr lang="en-US" dirty="0"/>
          </a:p>
        </p:txBody>
      </p:sp>
      <p:sp>
        <p:nvSpPr>
          <p:cNvPr id="13" name="Content Placeholder 12"/>
          <p:cNvSpPr>
            <a:spLocks noGrp="1"/>
          </p:cNvSpPr>
          <p:nvPr>
            <p:ph idx="20"/>
          </p:nvPr>
        </p:nvSpPr>
        <p:spPr>
          <a:xfrm>
            <a:off x="609600" y="5943600"/>
            <a:ext cx="1524000" cy="457200"/>
          </a:xfrm>
        </p:spPr>
        <p:txBody>
          <a:bodyPr/>
          <a:lstStyle/>
          <a:p>
            <a:pPr marL="347472"/>
            <a:r>
              <a:rPr lang="en-US" altLang="en-US" sz="2200" b="1" dirty="0"/>
              <a:t>d) −y	</a:t>
            </a:r>
            <a:endParaRPr lang="en-US" sz="2200" dirty="0"/>
          </a:p>
        </p:txBody>
      </p:sp>
      <p:sp>
        <p:nvSpPr>
          <p:cNvPr id="16" name="Content Placeholder 15"/>
          <p:cNvSpPr>
            <a:spLocks noGrp="1"/>
          </p:cNvSpPr>
          <p:nvPr>
            <p:ph idx="21"/>
          </p:nvPr>
        </p:nvSpPr>
        <p:spPr>
          <a:xfrm>
            <a:off x="2936875" y="5943600"/>
            <a:ext cx="1397000" cy="457200"/>
          </a:xfrm>
        </p:spPr>
        <p:txBody>
          <a:bodyPr/>
          <a:lstStyle/>
          <a:p>
            <a:pPr marL="347472"/>
            <a:r>
              <a:rPr lang="en-US" altLang="en-US" b="1" dirty="0"/>
              <a:t>e) −z</a:t>
            </a:r>
            <a:endParaRPr lang="en-US" dirty="0"/>
          </a:p>
        </p:txBody>
      </p:sp>
    </p:spTree>
    <p:extLst>
      <p:ext uri="{BB962C8B-B14F-4D97-AF65-F5344CB8AC3E}">
        <p14:creationId xmlns:p14="http://schemas.microsoft.com/office/powerpoint/2010/main" val="3148933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Question </a:t>
            </a:r>
            <a:r>
              <a:rPr lang="en-US" altLang="en-US" sz="1000" b="1" dirty="0">
                <a:solidFill>
                  <a:srgbClr val="AD0B1E"/>
                </a:solidFill>
                <a:ea typeface="ＭＳ Ｐゴシック" pitchFamily="34" charset="-128"/>
              </a:rPr>
              <a:t>10</a:t>
            </a:r>
            <a:endParaRPr lang="en-US" sz="1000" b="1" dirty="0">
              <a:solidFill>
                <a:srgbClr val="AD0B1E"/>
              </a:solidFill>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309" y="1219200"/>
            <a:ext cx="3267691" cy="2667971"/>
          </a:xfrm>
          <a:prstGeom prst="rect">
            <a:avLst/>
          </a:prstGeom>
        </p:spPr>
      </p:pic>
      <p:sp>
        <p:nvSpPr>
          <p:cNvPr id="3" name="Content Placeholder 2"/>
          <p:cNvSpPr>
            <a:spLocks noGrp="1"/>
          </p:cNvSpPr>
          <p:nvPr>
            <p:ph idx="1"/>
          </p:nvPr>
        </p:nvSpPr>
        <p:spPr>
          <a:xfrm>
            <a:off x="457200" y="1066799"/>
            <a:ext cx="4191000" cy="1600201"/>
          </a:xfrm>
        </p:spPr>
        <p:txBody>
          <a:bodyPr/>
          <a:lstStyle/>
          <a:p>
            <a:r>
              <a:rPr lang="en-US" altLang="en-US" b="1" dirty="0">
                <a:solidFill>
                  <a:srgbClr val="AD0B1E"/>
                </a:solidFill>
              </a:rPr>
              <a:t>The airplane propeller has a constant angular velocity +</a:t>
            </a:r>
            <a:r>
              <a:rPr lang="el-GR" altLang="en-US" b="1" i="1" dirty="0">
                <a:solidFill>
                  <a:srgbClr val="AD0B1E"/>
                </a:solidFill>
              </a:rPr>
              <a:t> ω</a:t>
            </a:r>
            <a:r>
              <a:rPr lang="en-US" altLang="en-US" b="1" baseline="-25000" dirty="0">
                <a:solidFill>
                  <a:srgbClr val="AD0B1E"/>
                </a:solidFill>
              </a:rPr>
              <a:t>x</a:t>
            </a:r>
            <a:r>
              <a:rPr lang="en-US" altLang="en-US" b="1" dirty="0">
                <a:solidFill>
                  <a:srgbClr val="AD0B1E"/>
                </a:solidFill>
              </a:rPr>
              <a:t>.  The plane begins to pitch up at a constant angular velocity.</a:t>
            </a:r>
          </a:p>
        </p:txBody>
      </p:sp>
      <p:sp>
        <p:nvSpPr>
          <p:cNvPr id="6" name="Content Placeholder 5"/>
          <p:cNvSpPr>
            <a:spLocks noGrp="1"/>
          </p:cNvSpPr>
          <p:nvPr>
            <p:ph idx="13"/>
          </p:nvPr>
        </p:nvSpPr>
        <p:spPr>
          <a:xfrm>
            <a:off x="609600" y="2818429"/>
            <a:ext cx="3124200" cy="762971"/>
          </a:xfrm>
        </p:spPr>
        <p:txBody>
          <a:bodyPr/>
          <a:lstStyle/>
          <a:p>
            <a:r>
              <a:rPr lang="en-US" altLang="en-US" sz="2200" b="1" dirty="0"/>
              <a:t>The propeller has zero angular acceleration.</a:t>
            </a:r>
          </a:p>
        </p:txBody>
      </p:sp>
      <p:sp>
        <p:nvSpPr>
          <p:cNvPr id="7" name="Content Placeholder 6"/>
          <p:cNvSpPr>
            <a:spLocks noGrp="1"/>
          </p:cNvSpPr>
          <p:nvPr>
            <p:ph idx="14"/>
          </p:nvPr>
        </p:nvSpPr>
        <p:spPr>
          <a:xfrm>
            <a:off x="644525" y="3733800"/>
            <a:ext cx="1066800" cy="377851"/>
          </a:xfrm>
        </p:spPr>
        <p:txBody>
          <a:bodyPr/>
          <a:lstStyle/>
          <a:p>
            <a:r>
              <a:rPr lang="en-US" altLang="en-US" sz="2200" b="1" dirty="0"/>
              <a:t>TRUE</a:t>
            </a:r>
            <a:endParaRPr lang="en-US" sz="2200" dirty="0"/>
          </a:p>
        </p:txBody>
      </p:sp>
      <p:sp>
        <p:nvSpPr>
          <p:cNvPr id="8" name="Content Placeholder 7"/>
          <p:cNvSpPr>
            <a:spLocks noGrp="1"/>
          </p:cNvSpPr>
          <p:nvPr>
            <p:ph idx="15"/>
          </p:nvPr>
        </p:nvSpPr>
        <p:spPr>
          <a:xfrm>
            <a:off x="2209800" y="3735978"/>
            <a:ext cx="2209800" cy="377851"/>
          </a:xfrm>
          <a:ln>
            <a:solidFill>
              <a:srgbClr val="AD0B1E"/>
            </a:solidFill>
          </a:ln>
        </p:spPr>
        <p:txBody>
          <a:bodyPr/>
          <a:lstStyle/>
          <a:p>
            <a:r>
              <a:rPr lang="en-US" altLang="en-US" sz="2200" b="1" dirty="0"/>
              <a:t>Answer: FALSE</a:t>
            </a:r>
          </a:p>
        </p:txBody>
      </p:sp>
      <p:sp>
        <p:nvSpPr>
          <p:cNvPr id="9" name="Content Placeholder 8"/>
          <p:cNvSpPr>
            <a:spLocks noGrp="1"/>
          </p:cNvSpPr>
          <p:nvPr>
            <p:ph idx="16"/>
          </p:nvPr>
        </p:nvSpPr>
        <p:spPr>
          <a:xfrm>
            <a:off x="457200" y="4275566"/>
            <a:ext cx="8229600" cy="829834"/>
          </a:xfrm>
        </p:spPr>
        <p:txBody>
          <a:bodyPr/>
          <a:lstStyle/>
          <a:p>
            <a:r>
              <a:rPr lang="en-US" altLang="en-US" b="1" dirty="0">
                <a:solidFill>
                  <a:srgbClr val="AD0B1E"/>
                </a:solidFill>
              </a:rPr>
              <a:t>Which direction will the pilot have to steer to counteract the moment applied to the propeller shaft? </a:t>
            </a:r>
          </a:p>
        </p:txBody>
      </p:sp>
      <p:sp>
        <p:nvSpPr>
          <p:cNvPr id="10" name="Content Placeholder 9"/>
          <p:cNvSpPr>
            <a:spLocks noGrp="1"/>
          </p:cNvSpPr>
          <p:nvPr>
            <p:ph idx="17"/>
          </p:nvPr>
        </p:nvSpPr>
        <p:spPr>
          <a:xfrm>
            <a:off x="621632" y="5184390"/>
            <a:ext cx="1524000" cy="457200"/>
          </a:xfrm>
        </p:spPr>
        <p:txBody>
          <a:bodyPr/>
          <a:lstStyle/>
          <a:p>
            <a:pPr marL="347472"/>
            <a:r>
              <a:rPr lang="en-US" altLang="en-US" b="1" dirty="0"/>
              <a:t>a) +x</a:t>
            </a:r>
          </a:p>
        </p:txBody>
      </p:sp>
      <p:sp>
        <p:nvSpPr>
          <p:cNvPr id="11" name="Content Placeholder 10"/>
          <p:cNvSpPr>
            <a:spLocks noGrp="1"/>
          </p:cNvSpPr>
          <p:nvPr>
            <p:ph idx="18"/>
          </p:nvPr>
        </p:nvSpPr>
        <p:spPr>
          <a:xfrm>
            <a:off x="3387726" y="5184390"/>
            <a:ext cx="2403474" cy="457200"/>
          </a:xfrm>
          <a:ln>
            <a:solidFill>
              <a:srgbClr val="AD0B1E"/>
            </a:solidFill>
          </a:ln>
        </p:spPr>
        <p:txBody>
          <a:bodyPr/>
          <a:lstStyle/>
          <a:p>
            <a:pPr marL="347472"/>
            <a:r>
              <a:rPr lang="en-US" altLang="en-US" b="1" dirty="0"/>
              <a:t>b) Answer: +y</a:t>
            </a:r>
          </a:p>
        </p:txBody>
      </p:sp>
      <p:sp>
        <p:nvSpPr>
          <p:cNvPr id="12" name="Content Placeholder 11"/>
          <p:cNvSpPr>
            <a:spLocks noGrp="1"/>
          </p:cNvSpPr>
          <p:nvPr>
            <p:ph idx="19"/>
          </p:nvPr>
        </p:nvSpPr>
        <p:spPr>
          <a:xfrm>
            <a:off x="6489032" y="5184390"/>
            <a:ext cx="1435768" cy="457200"/>
          </a:xfrm>
        </p:spPr>
        <p:txBody>
          <a:bodyPr/>
          <a:lstStyle/>
          <a:p>
            <a:pPr marL="347472"/>
            <a:r>
              <a:rPr lang="en-US" altLang="en-US" b="1" dirty="0"/>
              <a:t>c) +z</a:t>
            </a:r>
            <a:endParaRPr lang="en-US" dirty="0"/>
          </a:p>
        </p:txBody>
      </p:sp>
      <p:sp>
        <p:nvSpPr>
          <p:cNvPr id="13" name="Content Placeholder 12"/>
          <p:cNvSpPr>
            <a:spLocks noGrp="1"/>
          </p:cNvSpPr>
          <p:nvPr>
            <p:ph idx="20"/>
          </p:nvPr>
        </p:nvSpPr>
        <p:spPr>
          <a:xfrm>
            <a:off x="609600" y="5943600"/>
            <a:ext cx="1524000" cy="457200"/>
          </a:xfrm>
        </p:spPr>
        <p:txBody>
          <a:bodyPr/>
          <a:lstStyle/>
          <a:p>
            <a:pPr marL="347472"/>
            <a:r>
              <a:rPr lang="en-US" altLang="en-US" sz="2200" b="1" dirty="0"/>
              <a:t>d) −y	</a:t>
            </a:r>
            <a:endParaRPr lang="en-US" sz="2200" dirty="0"/>
          </a:p>
        </p:txBody>
      </p:sp>
      <p:sp>
        <p:nvSpPr>
          <p:cNvPr id="16" name="Content Placeholder 15"/>
          <p:cNvSpPr>
            <a:spLocks noGrp="1"/>
          </p:cNvSpPr>
          <p:nvPr>
            <p:ph idx="21"/>
          </p:nvPr>
        </p:nvSpPr>
        <p:spPr>
          <a:xfrm>
            <a:off x="3352800" y="5943600"/>
            <a:ext cx="1327150" cy="457200"/>
          </a:xfrm>
        </p:spPr>
        <p:txBody>
          <a:bodyPr/>
          <a:lstStyle/>
          <a:p>
            <a:pPr marL="347472"/>
            <a:r>
              <a:rPr lang="en-US" altLang="en-US" b="1" dirty="0"/>
              <a:t>e) −z</a:t>
            </a:r>
            <a:endParaRPr lang="en-US" dirty="0"/>
          </a:p>
        </p:txBody>
      </p:sp>
    </p:spTree>
    <p:extLst>
      <p:ext uri="{BB962C8B-B14F-4D97-AF65-F5344CB8AC3E}">
        <p14:creationId xmlns:p14="http://schemas.microsoft.com/office/powerpoint/2010/main" val="2740508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sp>
        <p:nvSpPr>
          <p:cNvPr id="3" name="Content Placeholder 2"/>
          <p:cNvSpPr>
            <a:spLocks noGrp="1"/>
          </p:cNvSpPr>
          <p:nvPr>
            <p:ph idx="1"/>
          </p:nvPr>
        </p:nvSpPr>
        <p:spPr>
          <a:xfrm>
            <a:off x="457200" y="914400"/>
            <a:ext cx="8229600" cy="2362200"/>
          </a:xfrm>
        </p:spPr>
        <p:txBody>
          <a:bodyPr/>
          <a:lstStyle/>
          <a:p>
            <a:r>
              <a:rPr lang="en-US" altLang="en-US" b="1" dirty="0"/>
              <a:t>Gyroscopes are used in the navigation system of the Hubble telescope, and can also be used as sensors (such as in the Segway PT). Modern gyroscopes can also be MEMS (Micro Electro-Mechanical System) devices, or based on fiber optic technology.</a:t>
            </a:r>
          </a:p>
        </p:txBody>
      </p:sp>
    </p:spTree>
    <p:extLst>
      <p:ext uri="{BB962C8B-B14F-4D97-AF65-F5344CB8AC3E}">
        <p14:creationId xmlns:p14="http://schemas.microsoft.com/office/powerpoint/2010/main" val="3251614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05800" cy="609600"/>
          </a:xfrm>
        </p:spPr>
        <p:txBody>
          <a:bodyPr/>
          <a:lstStyle/>
          <a:p>
            <a:r>
              <a:rPr lang="en-US" altLang="en-US" b="1" dirty="0">
                <a:solidFill>
                  <a:srgbClr val="AD0B1E"/>
                </a:solidFill>
                <a:ea typeface="ＭＳ Ｐゴシック" pitchFamily="34" charset="-128"/>
              </a:rPr>
              <a:t>Motion of a Gyroscope. Eulerian Angles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5" name="Picture 14" descr="In the reference position of the gyroscope the OXYZ coordinate system has its origin at the center of the rotor, the X and Y axes are in the horizontal plane, and the Z axis is vertical. The outer gimbal rotates about axis AA', which is aligned with the Z axis. The inner gimbal rotates about BB', which is aligned with the Y axis. The rotor rotates about CC', which is aligned with the Z axi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208781"/>
            <a:ext cx="2050170" cy="2448819"/>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422" y="3774169"/>
            <a:ext cx="2119775" cy="2828477"/>
          </a:xfrm>
          <a:prstGeom prst="rect">
            <a:avLst/>
          </a:prstGeom>
        </p:spPr>
      </p:pic>
      <p:sp>
        <p:nvSpPr>
          <p:cNvPr id="3" name="Content Placeholder 2"/>
          <p:cNvSpPr>
            <a:spLocks noGrp="1"/>
          </p:cNvSpPr>
          <p:nvPr>
            <p:ph idx="1"/>
          </p:nvPr>
        </p:nvSpPr>
        <p:spPr>
          <a:xfrm>
            <a:off x="2819401" y="990600"/>
            <a:ext cx="5867400" cy="990600"/>
          </a:xfrm>
        </p:spPr>
        <p:txBody>
          <a:bodyPr/>
          <a:lstStyle/>
          <a:p>
            <a:pPr marL="292608" indent="-292608">
              <a:spcBef>
                <a:spcPts val="0"/>
              </a:spcBef>
              <a:spcAft>
                <a:spcPts val="0"/>
              </a:spcAft>
              <a:buFont typeface="Arial" panose="020B0604020202020204" pitchFamily="34" charset="0"/>
              <a:buChar char="•"/>
            </a:pPr>
            <a:r>
              <a:rPr lang="en-US" altLang="en-US" sz="2000" dirty="0"/>
              <a:t>A gyroscope consists of a rotor with its mass center fixed in space but which can spin freely about its geometric axis and assume any orientation.</a:t>
            </a:r>
          </a:p>
        </p:txBody>
      </p:sp>
      <p:sp>
        <p:nvSpPr>
          <p:cNvPr id="7" name="Content Placeholder 6"/>
          <p:cNvSpPr>
            <a:spLocks noGrp="1"/>
          </p:cNvSpPr>
          <p:nvPr>
            <p:ph idx="14"/>
          </p:nvPr>
        </p:nvSpPr>
        <p:spPr>
          <a:xfrm>
            <a:off x="2819400" y="2133600"/>
            <a:ext cx="5867401" cy="2309750"/>
          </a:xfrm>
        </p:spPr>
        <p:txBody>
          <a:bodyPr/>
          <a:lstStyle/>
          <a:p>
            <a:r>
              <a:rPr lang="en-US" altLang="en-US" sz="2000" dirty="0"/>
              <a:t>From a reference position with gimbals and a reference diameter of the rotor aligned, the gyroscope may be brought to any orientation through a succession of three steps:</a:t>
            </a:r>
          </a:p>
          <a:p>
            <a:pPr marL="342900" lvl="1" indent="0">
              <a:spcBef>
                <a:spcPts val="0"/>
              </a:spcBef>
              <a:spcAft>
                <a:spcPts val="0"/>
              </a:spcAft>
              <a:buNone/>
            </a:pPr>
            <a:r>
              <a:rPr lang="en-US" altLang="en-US" dirty="0"/>
              <a:t>a) rotation of outer gimbal through </a:t>
            </a:r>
            <a:r>
              <a:rPr lang="en-US" altLang="en-US" i="1" dirty="0">
                <a:latin typeface="Symbol" panose="05050102010706020507" pitchFamily="18" charset="2"/>
              </a:rPr>
              <a:t>j</a:t>
            </a:r>
            <a:r>
              <a:rPr lang="en-US" altLang="en-US" dirty="0"/>
              <a:t> about </a:t>
            </a:r>
            <a:r>
              <a:rPr lang="en-US" altLang="en-US" i="1" dirty="0"/>
              <a:t>AA′</a:t>
            </a:r>
            <a:r>
              <a:rPr lang="en-US" altLang="en-US" dirty="0"/>
              <a:t>,</a:t>
            </a:r>
          </a:p>
          <a:p>
            <a:pPr marL="342900" lvl="1" indent="0">
              <a:spcBef>
                <a:spcPts val="0"/>
              </a:spcBef>
              <a:spcAft>
                <a:spcPts val="0"/>
              </a:spcAft>
              <a:buNone/>
            </a:pPr>
            <a:r>
              <a:rPr lang="en-US" altLang="en-US" dirty="0"/>
              <a:t>b) rotation of inner gimbal through </a:t>
            </a:r>
            <a:r>
              <a:rPr lang="en-US" altLang="en-US" i="1" dirty="0">
                <a:latin typeface="Symbol" panose="05050102010706020507" pitchFamily="18" charset="2"/>
              </a:rPr>
              <a:t>q</a:t>
            </a:r>
            <a:r>
              <a:rPr lang="en-US" altLang="en-US" dirty="0"/>
              <a:t> about </a:t>
            </a:r>
            <a:r>
              <a:rPr lang="en-US" altLang="en-US" i="1" dirty="0"/>
              <a:t>BB′</a:t>
            </a:r>
          </a:p>
          <a:p>
            <a:pPr marL="342900" lvl="1" indent="0">
              <a:spcBef>
                <a:spcPts val="0"/>
              </a:spcBef>
              <a:spcAft>
                <a:spcPts val="0"/>
              </a:spcAft>
              <a:buNone/>
            </a:pPr>
            <a:r>
              <a:rPr lang="en-US" altLang="en-US" dirty="0"/>
              <a:t>c) rotation of the rotor through </a:t>
            </a:r>
            <a:r>
              <a:rPr lang="en-US" altLang="en-US" i="1" dirty="0">
                <a:latin typeface="Symbol" panose="05050102010706020507" pitchFamily="18" charset="2"/>
              </a:rPr>
              <a:t>y</a:t>
            </a:r>
            <a:r>
              <a:rPr lang="en-US" altLang="en-US" dirty="0"/>
              <a:t> about </a:t>
            </a:r>
            <a:r>
              <a:rPr lang="en-US" altLang="en-US" i="1" dirty="0"/>
              <a:t>CC’.</a:t>
            </a:r>
            <a:endParaRPr lang="en-US" altLang="en-US" dirty="0"/>
          </a:p>
        </p:txBody>
      </p:sp>
      <p:sp>
        <p:nvSpPr>
          <p:cNvPr id="8" name="Content Placeholder 7"/>
          <p:cNvSpPr>
            <a:spLocks noGrp="1"/>
          </p:cNvSpPr>
          <p:nvPr>
            <p:ph idx="15"/>
          </p:nvPr>
        </p:nvSpPr>
        <p:spPr>
          <a:xfrm>
            <a:off x="2819400" y="4572000"/>
            <a:ext cx="5714999" cy="381000"/>
          </a:xfrm>
        </p:spPr>
        <p:txBody>
          <a:bodyPr/>
          <a:lstStyle/>
          <a:p>
            <a:pPr marL="292608" indent="-292608">
              <a:spcBef>
                <a:spcPts val="0"/>
              </a:spcBef>
              <a:spcAft>
                <a:spcPts val="0"/>
              </a:spcAft>
              <a:buFont typeface="Arial" panose="020B0604020202020204" pitchFamily="34" charset="0"/>
              <a:buChar char="•"/>
            </a:pPr>
            <a:r>
              <a:rPr lang="en-US" altLang="en-US" sz="2000" i="1" dirty="0">
                <a:latin typeface="Symbol" pitchFamily="18" charset="2"/>
              </a:rPr>
              <a:t>j</a:t>
            </a:r>
            <a:r>
              <a:rPr lang="en-US" altLang="en-US" sz="2000" dirty="0">
                <a:latin typeface="Symbol" pitchFamily="18" charset="2"/>
              </a:rPr>
              <a:t>, </a:t>
            </a:r>
            <a:r>
              <a:rPr lang="en-US" altLang="en-US" sz="2000" i="1" dirty="0">
                <a:latin typeface="Symbol" pitchFamily="18" charset="2"/>
              </a:rPr>
              <a:t>q</a:t>
            </a:r>
            <a:r>
              <a:rPr lang="en-US" altLang="en-US" sz="2000" dirty="0">
                <a:latin typeface="Symbol" pitchFamily="18" charset="2"/>
              </a:rPr>
              <a:t>, </a:t>
            </a:r>
            <a:r>
              <a:rPr lang="en-US" altLang="en-US" sz="2000" dirty="0"/>
              <a:t>and </a:t>
            </a:r>
            <a:r>
              <a:rPr lang="en-US" altLang="en-US" sz="2000" i="1" dirty="0">
                <a:latin typeface="Symbol" pitchFamily="18" charset="2"/>
              </a:rPr>
              <a:t>y </a:t>
            </a:r>
            <a:r>
              <a:rPr lang="en-US" altLang="en-US" sz="2000" dirty="0"/>
              <a:t>are called the </a:t>
            </a:r>
            <a:r>
              <a:rPr lang="en-US" altLang="en-US" sz="2000" i="1" dirty="0"/>
              <a:t>Eulerian Angles</a:t>
            </a:r>
            <a:r>
              <a:rPr lang="en-US" altLang="en-US" sz="2000" dirty="0"/>
              <a:t> and,</a:t>
            </a:r>
          </a:p>
        </p:txBody>
      </p:sp>
      <p:graphicFrame>
        <p:nvGraphicFramePr>
          <p:cNvPr id="14" name="Object 2"/>
          <p:cNvGraphicFramePr>
            <a:graphicFrameLocks noChangeAspect="1"/>
          </p:cNvGraphicFramePr>
          <p:nvPr>
            <p:extLst>
              <p:ext uri="{D42A27DB-BD31-4B8C-83A1-F6EECF244321}">
                <p14:modId xmlns:p14="http://schemas.microsoft.com/office/powerpoint/2010/main" val="365658311"/>
              </p:ext>
            </p:extLst>
          </p:nvPr>
        </p:nvGraphicFramePr>
        <p:xfrm>
          <a:off x="3697288" y="5130800"/>
          <a:ext cx="2190750" cy="1117600"/>
        </p:xfrm>
        <a:graphic>
          <a:graphicData uri="http://schemas.openxmlformats.org/presentationml/2006/ole">
            <mc:AlternateContent xmlns:mc="http://schemas.openxmlformats.org/markup-compatibility/2006">
              <mc:Choice xmlns:v="urn:schemas-microsoft-com:vml" Requires="v">
                <p:oleObj spid="_x0000_s168014" name="Equation" r:id="rId6" imgW="1384200" imgH="711000" progId="Equation.DSMT4">
                  <p:embed/>
                </p:oleObj>
              </mc:Choice>
              <mc:Fallback>
                <p:oleObj name="Equation" r:id="rId6" imgW="1384200" imgH="711000" progId="Equation.DSMT4">
                  <p:embed/>
                  <p:pic>
                    <p:nvPicPr>
                      <p:cNvPr id="45066" name="Object 2"/>
                      <p:cNvPicPr>
                        <a:picLocks noChangeAspect="1" noChangeArrowheads="1"/>
                      </p:cNvPicPr>
                      <p:nvPr/>
                    </p:nvPicPr>
                    <p:blipFill>
                      <a:blip r:embed="rId7"/>
                      <a:srcRect/>
                      <a:stretch>
                        <a:fillRect/>
                      </a:stretch>
                    </p:blipFill>
                    <p:spPr bwMode="auto">
                      <a:xfrm>
                        <a:off x="3697288" y="5130800"/>
                        <a:ext cx="2190750" cy="11176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894248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05800" cy="609600"/>
          </a:xfrm>
        </p:spPr>
        <p:txBody>
          <a:bodyPr/>
          <a:lstStyle/>
          <a:p>
            <a:r>
              <a:rPr lang="en-US" altLang="en-US" b="1" dirty="0">
                <a:solidFill>
                  <a:srgbClr val="AD0B1E"/>
                </a:solidFill>
                <a:ea typeface="ＭＳ Ｐゴシック" pitchFamily="34" charset="-128"/>
              </a:rPr>
              <a:t>Motion of a Gyroscope. Eulerian Angles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9" name="Picture 18" descr="K is the unit vector in the Z direction in the global coordinates. i, j and k are the unit vectors in the x, y and z direction in the coordinate system that rotates with the rotor. The angle between the Z and z axes is theta.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24000"/>
            <a:ext cx="2510460" cy="3349779"/>
          </a:xfrm>
          <a:prstGeom prst="rect">
            <a:avLst/>
          </a:prstGeom>
        </p:spPr>
      </p:pic>
      <p:sp>
        <p:nvSpPr>
          <p:cNvPr id="3" name="Content Placeholder 2"/>
          <p:cNvSpPr>
            <a:spLocks noGrp="1"/>
          </p:cNvSpPr>
          <p:nvPr>
            <p:ph idx="1"/>
          </p:nvPr>
        </p:nvSpPr>
        <p:spPr>
          <a:xfrm>
            <a:off x="3050805" y="1069949"/>
            <a:ext cx="4645395" cy="377851"/>
          </a:xfrm>
        </p:spPr>
        <p:txBody>
          <a:bodyPr/>
          <a:lstStyle/>
          <a:p>
            <a:pPr marL="342900" indent="-342900">
              <a:buFont typeface="Arial" panose="020B0604020202020204" pitchFamily="34" charset="0"/>
              <a:buChar char="•"/>
            </a:pPr>
            <a:r>
              <a:rPr lang="en-US" altLang="en-US" sz="2000" dirty="0"/>
              <a:t>The angular velocity of the gyroscope,</a:t>
            </a:r>
            <a:endParaRPr lang="en-US" sz="2000" dirty="0"/>
          </a:p>
        </p:txBody>
      </p:sp>
      <p:graphicFrame>
        <p:nvGraphicFramePr>
          <p:cNvPr id="14" name="Object 6"/>
          <p:cNvGraphicFramePr>
            <a:graphicFrameLocks noChangeAspect="1"/>
          </p:cNvGraphicFramePr>
          <p:nvPr>
            <p:extLst>
              <p:ext uri="{D42A27DB-BD31-4B8C-83A1-F6EECF244321}">
                <p14:modId xmlns:p14="http://schemas.microsoft.com/office/powerpoint/2010/main" val="2509042728"/>
              </p:ext>
            </p:extLst>
          </p:nvPr>
        </p:nvGraphicFramePr>
        <p:xfrm>
          <a:off x="3703637" y="1524000"/>
          <a:ext cx="2468563" cy="396875"/>
        </p:xfrm>
        <a:graphic>
          <a:graphicData uri="http://schemas.openxmlformats.org/presentationml/2006/ole">
            <mc:AlternateContent xmlns:mc="http://schemas.openxmlformats.org/markup-compatibility/2006">
              <mc:Choice xmlns:v="urn:schemas-microsoft-com:vml" Requires="v">
                <p:oleObj spid="_x0000_s169342" name="Equation" r:id="rId4" imgW="1168200" imgH="241200" progId="Equation.3">
                  <p:embed/>
                </p:oleObj>
              </mc:Choice>
              <mc:Fallback>
                <p:oleObj name="Equation" r:id="rId4" imgW="1168200" imgH="241200" progId="Equation.3">
                  <p:embed/>
                  <p:pic>
                    <p:nvPicPr>
                      <p:cNvPr id="46093" name="Object 6"/>
                      <p:cNvPicPr>
                        <a:picLocks noChangeAspect="1" noChangeArrowheads="1"/>
                      </p:cNvPicPr>
                      <p:nvPr/>
                    </p:nvPicPr>
                    <p:blipFill>
                      <a:blip r:embed="rId5"/>
                      <a:srcRect/>
                      <a:stretch>
                        <a:fillRect/>
                      </a:stretch>
                    </p:blipFill>
                    <p:spPr bwMode="auto">
                      <a:xfrm>
                        <a:off x="3703637" y="1524000"/>
                        <a:ext cx="2468563" cy="396875"/>
                      </a:xfrm>
                      <a:prstGeom prst="rect">
                        <a:avLst/>
                      </a:prstGeom>
                      <a:noFill/>
                      <a:ln>
                        <a:noFill/>
                      </a:ln>
                      <a:effectLst/>
                    </p:spPr>
                  </p:pic>
                </p:oleObj>
              </mc:Fallback>
            </mc:AlternateContent>
          </a:graphicData>
        </a:graphic>
      </p:graphicFrame>
      <p:graphicFrame>
        <p:nvGraphicFramePr>
          <p:cNvPr id="15" name="Object 2"/>
          <p:cNvGraphicFramePr>
            <a:graphicFrameLocks noChangeAspect="1"/>
          </p:cNvGraphicFramePr>
          <p:nvPr>
            <p:extLst>
              <p:ext uri="{D42A27DB-BD31-4B8C-83A1-F6EECF244321}">
                <p14:modId xmlns:p14="http://schemas.microsoft.com/office/powerpoint/2010/main" val="945175090"/>
              </p:ext>
            </p:extLst>
          </p:nvPr>
        </p:nvGraphicFramePr>
        <p:xfrm>
          <a:off x="3733800" y="2038350"/>
          <a:ext cx="3082520" cy="781050"/>
        </p:xfrm>
        <a:graphic>
          <a:graphicData uri="http://schemas.openxmlformats.org/presentationml/2006/ole">
            <mc:AlternateContent xmlns:mc="http://schemas.openxmlformats.org/markup-compatibility/2006">
              <mc:Choice xmlns:v="urn:schemas-microsoft-com:vml" Requires="v">
                <p:oleObj spid="_x0000_s169343" name="Equation" r:id="rId6" imgW="2108160" imgH="507960" progId="Equation.3">
                  <p:embed/>
                </p:oleObj>
              </mc:Choice>
              <mc:Fallback>
                <p:oleObj name="Equation" r:id="rId6" imgW="2108160" imgH="507960" progId="Equation.3">
                  <p:embed/>
                  <p:pic>
                    <p:nvPicPr>
                      <p:cNvPr id="36876" name="Object 2"/>
                      <p:cNvPicPr>
                        <a:picLocks noChangeAspect="1" noChangeArrowheads="1"/>
                      </p:cNvPicPr>
                      <p:nvPr/>
                    </p:nvPicPr>
                    <p:blipFill>
                      <a:blip r:embed="rId7"/>
                      <a:srcRect/>
                      <a:stretch>
                        <a:fillRect/>
                      </a:stretch>
                    </p:blipFill>
                    <p:spPr bwMode="auto">
                      <a:xfrm>
                        <a:off x="3733800" y="2038350"/>
                        <a:ext cx="3082520" cy="781050"/>
                      </a:xfrm>
                      <a:prstGeom prst="rect">
                        <a:avLst/>
                      </a:prstGeom>
                      <a:noFill/>
                      <a:ln>
                        <a:noFill/>
                      </a:ln>
                      <a:effectLst/>
                    </p:spPr>
                  </p:pic>
                </p:oleObj>
              </mc:Fallback>
            </mc:AlternateContent>
          </a:graphicData>
        </a:graphic>
      </p:graphicFrame>
      <p:sp>
        <p:nvSpPr>
          <p:cNvPr id="6" name="Content Placeholder 5"/>
          <p:cNvSpPr>
            <a:spLocks noGrp="1"/>
          </p:cNvSpPr>
          <p:nvPr>
            <p:ph idx="13"/>
          </p:nvPr>
        </p:nvSpPr>
        <p:spPr>
          <a:xfrm>
            <a:off x="3050805" y="2895600"/>
            <a:ext cx="4645395" cy="377851"/>
          </a:xfrm>
        </p:spPr>
        <p:txBody>
          <a:bodyPr/>
          <a:lstStyle/>
          <a:p>
            <a:pPr marL="342900" indent="-342900">
              <a:buFont typeface="Arial" panose="020B0604020202020204" pitchFamily="34" charset="0"/>
              <a:buChar char="•"/>
            </a:pPr>
            <a:r>
              <a:rPr lang="en-US" altLang="en-US" sz="2000" dirty="0"/>
              <a:t>Equation of motion,</a:t>
            </a:r>
          </a:p>
        </p:txBody>
      </p:sp>
      <p:graphicFrame>
        <p:nvGraphicFramePr>
          <p:cNvPr id="16" name="Object 5"/>
          <p:cNvGraphicFramePr>
            <a:graphicFrameLocks noChangeAspect="1"/>
          </p:cNvGraphicFramePr>
          <p:nvPr>
            <p:extLst>
              <p:ext uri="{D42A27DB-BD31-4B8C-83A1-F6EECF244321}">
                <p14:modId xmlns:p14="http://schemas.microsoft.com/office/powerpoint/2010/main" val="3036045030"/>
              </p:ext>
            </p:extLst>
          </p:nvPr>
        </p:nvGraphicFramePr>
        <p:xfrm>
          <a:off x="3622964" y="3459018"/>
          <a:ext cx="2701636" cy="427182"/>
        </p:xfrm>
        <a:graphic>
          <a:graphicData uri="http://schemas.openxmlformats.org/presentationml/2006/ole">
            <mc:AlternateContent xmlns:mc="http://schemas.openxmlformats.org/markup-compatibility/2006">
              <mc:Choice xmlns:v="urn:schemas-microsoft-com:vml" Requires="v">
                <p:oleObj spid="_x0000_s169344" name="Equation" r:id="rId8" imgW="2971800" imgH="469900" progId="Equation.3">
                  <p:embed/>
                </p:oleObj>
              </mc:Choice>
              <mc:Fallback>
                <p:oleObj name="Equation" r:id="rId8" imgW="2971800" imgH="469900" progId="Equation.3">
                  <p:embed/>
                  <p:pic>
                    <p:nvPicPr>
                      <p:cNvPr id="4609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22964" y="3459018"/>
                        <a:ext cx="2701636" cy="427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3"/>
          <p:cNvGraphicFramePr>
            <a:graphicFrameLocks noChangeAspect="1"/>
          </p:cNvGraphicFramePr>
          <p:nvPr>
            <p:extLst>
              <p:ext uri="{D42A27DB-BD31-4B8C-83A1-F6EECF244321}">
                <p14:modId xmlns:p14="http://schemas.microsoft.com/office/powerpoint/2010/main" val="1603155711"/>
              </p:ext>
            </p:extLst>
          </p:nvPr>
        </p:nvGraphicFramePr>
        <p:xfrm>
          <a:off x="3581400" y="4009735"/>
          <a:ext cx="3644035" cy="790865"/>
        </p:xfrm>
        <a:graphic>
          <a:graphicData uri="http://schemas.openxmlformats.org/presentationml/2006/ole">
            <mc:AlternateContent xmlns:mc="http://schemas.openxmlformats.org/markup-compatibility/2006">
              <mc:Choice xmlns:v="urn:schemas-microsoft-com:vml" Requires="v">
                <p:oleObj spid="_x0000_s169345" name="Equation" r:id="rId10" imgW="2489040" imgH="507960" progId="Equation.3">
                  <p:embed/>
                </p:oleObj>
              </mc:Choice>
              <mc:Fallback>
                <p:oleObj name="Equation" r:id="rId10" imgW="2489040" imgH="507960" progId="Equation.3">
                  <p:embed/>
                  <p:pic>
                    <p:nvPicPr>
                      <p:cNvPr id="36880" name="Object 3"/>
                      <p:cNvPicPr>
                        <a:picLocks noChangeAspect="1" noChangeArrowheads="1"/>
                      </p:cNvPicPr>
                      <p:nvPr/>
                    </p:nvPicPr>
                    <p:blipFill>
                      <a:blip r:embed="rId11"/>
                      <a:srcRect/>
                      <a:stretch>
                        <a:fillRect/>
                      </a:stretch>
                    </p:blipFill>
                    <p:spPr bwMode="auto">
                      <a:xfrm>
                        <a:off x="3581400" y="4009735"/>
                        <a:ext cx="3644035" cy="790865"/>
                      </a:xfrm>
                      <a:prstGeom prst="rect">
                        <a:avLst/>
                      </a:prstGeom>
                      <a:noFill/>
                      <a:ln>
                        <a:noFill/>
                      </a:ln>
                      <a:effectLst/>
                    </p:spPr>
                  </p:pic>
                </p:oleObj>
              </mc:Fallback>
            </mc:AlternateContent>
          </a:graphicData>
        </a:graphic>
      </p:graphicFrame>
      <p:graphicFrame>
        <p:nvGraphicFramePr>
          <p:cNvPr id="18" name="Object 4"/>
          <p:cNvGraphicFramePr>
            <a:graphicFrameLocks noChangeAspect="1"/>
          </p:cNvGraphicFramePr>
          <p:nvPr>
            <p:extLst>
              <p:ext uri="{D42A27DB-BD31-4B8C-83A1-F6EECF244321}">
                <p14:modId xmlns:p14="http://schemas.microsoft.com/office/powerpoint/2010/main" val="326276910"/>
              </p:ext>
            </p:extLst>
          </p:nvPr>
        </p:nvGraphicFramePr>
        <p:xfrm>
          <a:off x="3603625" y="4938712"/>
          <a:ext cx="4133850" cy="1385888"/>
        </p:xfrm>
        <a:graphic>
          <a:graphicData uri="http://schemas.openxmlformats.org/presentationml/2006/ole">
            <mc:AlternateContent xmlns:mc="http://schemas.openxmlformats.org/markup-compatibility/2006">
              <mc:Choice xmlns:v="urn:schemas-microsoft-com:vml" Requires="v">
                <p:oleObj spid="_x0000_s169346" name="Equation" r:id="rId12" imgW="3073320" imgH="939600" progId="Equation.DSMT4">
                  <p:embed/>
                </p:oleObj>
              </mc:Choice>
              <mc:Fallback>
                <p:oleObj name="Equation" r:id="rId12" imgW="3073320" imgH="939600" progId="Equation.DSMT4">
                  <p:embed/>
                  <p:pic>
                    <p:nvPicPr>
                      <p:cNvPr id="36881" name="Object 4"/>
                      <p:cNvPicPr>
                        <a:picLocks noChangeAspect="1" noChangeArrowheads="1"/>
                      </p:cNvPicPr>
                      <p:nvPr/>
                    </p:nvPicPr>
                    <p:blipFill>
                      <a:blip r:embed="rId13"/>
                      <a:srcRect/>
                      <a:stretch>
                        <a:fillRect/>
                      </a:stretch>
                    </p:blipFill>
                    <p:spPr bwMode="auto">
                      <a:xfrm>
                        <a:off x="3603625" y="4938712"/>
                        <a:ext cx="4133850" cy="13858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447453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Steady Precession of a Gyroscope</a:t>
            </a:r>
            <a:endParaRPr lang="en-US" b="1" dirty="0">
              <a:solidFill>
                <a:srgbClr val="AD0B1E"/>
              </a:solidFill>
            </a:endParaRPr>
          </a:p>
        </p:txBody>
      </p:sp>
      <p:pic>
        <p:nvPicPr>
          <p:cNvPr id="18" name="Picture 17" descr="K is the unit vector in the Z direction in the global coordinates. i, j and k are the unit vectors in the x, y and z direction in the coordinate system that rotates with the rotor. The angle between the Z and z axes is theta.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60" y="1447800"/>
            <a:ext cx="1780813" cy="2304583"/>
          </a:xfrm>
          <a:prstGeom prst="rect">
            <a:avLst/>
          </a:prstGeom>
        </p:spPr>
      </p:pic>
      <p:sp>
        <p:nvSpPr>
          <p:cNvPr id="3" name="Content Placeholder 2"/>
          <p:cNvSpPr>
            <a:spLocks noGrp="1"/>
          </p:cNvSpPr>
          <p:nvPr>
            <p:ph idx="1"/>
          </p:nvPr>
        </p:nvSpPr>
        <p:spPr>
          <a:xfrm>
            <a:off x="457200" y="4267200"/>
            <a:ext cx="1903894" cy="343501"/>
          </a:xfrm>
        </p:spPr>
        <p:txBody>
          <a:bodyPr/>
          <a:lstStyle/>
          <a:p>
            <a:r>
              <a:rPr lang="en-US" altLang="en-US" sz="1800" dirty="0"/>
              <a:t>Steady precession,</a:t>
            </a:r>
            <a:endParaRPr lang="en-US" sz="1800" dirty="0"/>
          </a:p>
        </p:txBody>
      </p:sp>
      <p:graphicFrame>
        <p:nvGraphicFramePr>
          <p:cNvPr id="14" name="Object 4"/>
          <p:cNvGraphicFramePr>
            <a:graphicFrameLocks noChangeAspect="1"/>
          </p:cNvGraphicFramePr>
          <p:nvPr>
            <p:extLst>
              <p:ext uri="{D42A27DB-BD31-4B8C-83A1-F6EECF244321}">
                <p14:modId xmlns:p14="http://schemas.microsoft.com/office/powerpoint/2010/main" val="34476802"/>
              </p:ext>
            </p:extLst>
          </p:nvPr>
        </p:nvGraphicFramePr>
        <p:xfrm>
          <a:off x="638080" y="4788646"/>
          <a:ext cx="1581727" cy="288636"/>
        </p:xfrm>
        <a:graphic>
          <a:graphicData uri="http://schemas.openxmlformats.org/presentationml/2006/ole">
            <mc:AlternateContent xmlns:mc="http://schemas.openxmlformats.org/markup-compatibility/2006">
              <mc:Choice xmlns:v="urn:schemas-microsoft-com:vml" Requires="v">
                <p:oleObj spid="_x0000_s170286" name="Equation" r:id="rId4" imgW="1739900" imgH="317500" progId="Equation.DSMT4">
                  <p:embed/>
                </p:oleObj>
              </mc:Choice>
              <mc:Fallback>
                <p:oleObj name="Equation" r:id="rId4" imgW="1739900" imgH="317500" progId="Equation.DSMT4">
                  <p:embed/>
                  <p:pic>
                    <p:nvPicPr>
                      <p:cNvPr id="4712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080" y="4788646"/>
                        <a:ext cx="1581727" cy="2886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117259108"/>
              </p:ext>
            </p:extLst>
          </p:nvPr>
        </p:nvGraphicFramePr>
        <p:xfrm>
          <a:off x="532294" y="5312810"/>
          <a:ext cx="2089727" cy="992909"/>
        </p:xfrm>
        <a:graphic>
          <a:graphicData uri="http://schemas.openxmlformats.org/presentationml/2006/ole">
            <mc:AlternateContent xmlns:mc="http://schemas.openxmlformats.org/markup-compatibility/2006">
              <mc:Choice xmlns:v="urn:schemas-microsoft-com:vml" Requires="v">
                <p:oleObj spid="_x0000_s170287" name="Equation" r:id="rId6" imgW="2298700" imgH="1092200" progId="Equation.3">
                  <p:embed/>
                </p:oleObj>
              </mc:Choice>
              <mc:Fallback>
                <p:oleObj name="Equation" r:id="rId6" imgW="2298700" imgH="1092200" progId="Equation.3">
                  <p:embed/>
                  <p:pic>
                    <p:nvPicPr>
                      <p:cNvPr id="4712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4" y="5312810"/>
                        <a:ext cx="2089727" cy="9929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9400" y="1187484"/>
            <a:ext cx="2439409" cy="2774916"/>
          </a:xfrm>
          <a:prstGeom prst="rect">
            <a:avLst/>
          </a:prstGeom>
        </p:spPr>
      </p:pic>
      <p:graphicFrame>
        <p:nvGraphicFramePr>
          <p:cNvPr id="16" name="Object 3"/>
          <p:cNvGraphicFramePr>
            <a:graphicFrameLocks noChangeAspect="1"/>
          </p:cNvGraphicFramePr>
          <p:nvPr>
            <p:extLst>
              <p:ext uri="{D42A27DB-BD31-4B8C-83A1-F6EECF244321}">
                <p14:modId xmlns:p14="http://schemas.microsoft.com/office/powerpoint/2010/main" val="158875955"/>
              </p:ext>
            </p:extLst>
          </p:nvPr>
        </p:nvGraphicFramePr>
        <p:xfrm>
          <a:off x="2743200" y="4191000"/>
          <a:ext cx="2747818" cy="635000"/>
        </p:xfrm>
        <a:graphic>
          <a:graphicData uri="http://schemas.openxmlformats.org/presentationml/2006/ole">
            <mc:AlternateContent xmlns:mc="http://schemas.openxmlformats.org/markup-compatibility/2006">
              <mc:Choice xmlns:v="urn:schemas-microsoft-com:vml" Requires="v">
                <p:oleObj spid="_x0000_s170288" name="Equation" r:id="rId9" imgW="3022600" imgH="698500" progId="Equation.DSMT4">
                  <p:embed/>
                </p:oleObj>
              </mc:Choice>
              <mc:Fallback>
                <p:oleObj name="Equation" r:id="rId9" imgW="3022600" imgH="698500" progId="Equation.DSMT4">
                  <p:embed/>
                  <p:pic>
                    <p:nvPicPr>
                      <p:cNvPr id="47116"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43200" y="4191000"/>
                        <a:ext cx="2747818"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2971800" y="5105400"/>
            <a:ext cx="2787490" cy="914400"/>
          </a:xfrm>
        </p:spPr>
        <p:txBody>
          <a:bodyPr/>
          <a:lstStyle/>
          <a:p>
            <a:r>
              <a:rPr lang="en-US" altLang="en-US" sz="1800" dirty="0"/>
              <a:t>Couple is applied about an axis perpendicular to the precession and spin axes </a:t>
            </a: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05269" y="1232010"/>
            <a:ext cx="2324331" cy="2349390"/>
          </a:xfrm>
          <a:prstGeom prst="rect">
            <a:avLst/>
          </a:prstGeom>
        </p:spPr>
      </p:pic>
      <p:sp>
        <p:nvSpPr>
          <p:cNvPr id="7" name="Content Placeholder 6"/>
          <p:cNvSpPr>
            <a:spLocks noGrp="1"/>
          </p:cNvSpPr>
          <p:nvPr>
            <p:ph idx="14"/>
          </p:nvPr>
        </p:nvSpPr>
        <p:spPr>
          <a:xfrm>
            <a:off x="5899310" y="3657600"/>
            <a:ext cx="2787490" cy="889000"/>
          </a:xfrm>
        </p:spPr>
        <p:txBody>
          <a:bodyPr/>
          <a:lstStyle/>
          <a:p>
            <a:r>
              <a:rPr lang="en-US" altLang="en-US" sz="1800" dirty="0"/>
              <a:t>When the precession and spin axis are at a right angle,</a:t>
            </a:r>
          </a:p>
        </p:txBody>
      </p:sp>
      <p:graphicFrame>
        <p:nvGraphicFramePr>
          <p:cNvPr id="17" name="Object 2"/>
          <p:cNvGraphicFramePr>
            <a:graphicFrameLocks noChangeAspect="1"/>
          </p:cNvGraphicFramePr>
          <p:nvPr>
            <p:extLst>
              <p:ext uri="{D42A27DB-BD31-4B8C-83A1-F6EECF244321}">
                <p14:modId xmlns:p14="http://schemas.microsoft.com/office/powerpoint/2010/main" val="3206078786"/>
              </p:ext>
            </p:extLst>
          </p:nvPr>
        </p:nvGraphicFramePr>
        <p:xfrm>
          <a:off x="6378576" y="4648200"/>
          <a:ext cx="1335088" cy="641350"/>
        </p:xfrm>
        <a:graphic>
          <a:graphicData uri="http://schemas.openxmlformats.org/presentationml/2006/ole">
            <mc:AlternateContent xmlns:mc="http://schemas.openxmlformats.org/markup-compatibility/2006">
              <mc:Choice xmlns:v="urn:schemas-microsoft-com:vml" Requires="v">
                <p:oleObj spid="_x0000_s170289" name="Equation" r:id="rId12" imgW="965160" imgH="482400" progId="Equation.3">
                  <p:embed/>
                </p:oleObj>
              </mc:Choice>
              <mc:Fallback>
                <p:oleObj name="Equation" r:id="rId12" imgW="965160" imgH="482400" progId="Equation.3">
                  <p:embed/>
                  <p:pic>
                    <p:nvPicPr>
                      <p:cNvPr id="47113" name="Object 2"/>
                      <p:cNvPicPr>
                        <a:picLocks noChangeAspect="1" noChangeArrowheads="1"/>
                      </p:cNvPicPr>
                      <p:nvPr/>
                    </p:nvPicPr>
                    <p:blipFill>
                      <a:blip r:embed="rId13"/>
                      <a:srcRect/>
                      <a:stretch>
                        <a:fillRect/>
                      </a:stretch>
                    </p:blipFill>
                    <p:spPr bwMode="auto">
                      <a:xfrm>
                        <a:off x="6378576" y="4648200"/>
                        <a:ext cx="1335088" cy="641350"/>
                      </a:xfrm>
                      <a:prstGeom prst="rect">
                        <a:avLst/>
                      </a:prstGeom>
                      <a:noFill/>
                      <a:ln>
                        <a:noFill/>
                      </a:ln>
                      <a:effectLst/>
                    </p:spPr>
                  </p:pic>
                </p:oleObj>
              </mc:Fallback>
            </mc:AlternateContent>
          </a:graphicData>
        </a:graphic>
      </p:graphicFrame>
      <p:sp>
        <p:nvSpPr>
          <p:cNvPr id="8" name="Content Placeholder 7"/>
          <p:cNvSpPr>
            <a:spLocks noGrp="1"/>
          </p:cNvSpPr>
          <p:nvPr>
            <p:ph idx="15"/>
          </p:nvPr>
        </p:nvSpPr>
        <p:spPr>
          <a:xfrm>
            <a:off x="5899310" y="5334000"/>
            <a:ext cx="2787490" cy="1219200"/>
          </a:xfrm>
        </p:spPr>
        <p:txBody>
          <a:bodyPr/>
          <a:lstStyle/>
          <a:p>
            <a:r>
              <a:rPr lang="en-US" altLang="en-US" sz="1800" dirty="0"/>
              <a:t>Gyroscope will precess about an axis perpendicular to both the spin axis and couple axis.</a:t>
            </a:r>
          </a:p>
        </p:txBody>
      </p:sp>
    </p:spTree>
    <p:extLst>
      <p:ext uri="{BB962C8B-B14F-4D97-AF65-F5344CB8AC3E}">
        <p14:creationId xmlns:p14="http://schemas.microsoft.com/office/powerpoint/2010/main" val="1159431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latin typeface="Times New Roman" panose="02020603050405020304" pitchFamily="18" charset="0"/>
                <a:cs typeface="Times New Roman" panose="02020603050405020304" pitchFamily="18" charset="0"/>
              </a:rPr>
              <a:t>Introduction</a:t>
            </a:r>
            <a:endParaRPr lang="en-IN" sz="4000" b="1"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67" y="1371600"/>
            <a:ext cx="3242128" cy="1812237"/>
          </a:xfrm>
          <a:prstGeom prst="rect">
            <a:avLst/>
          </a:prstGeom>
        </p:spPr>
      </p:pic>
      <p:graphicFrame>
        <p:nvGraphicFramePr>
          <p:cNvPr id="25" name="Object 4"/>
          <p:cNvGraphicFramePr>
            <a:graphicFrameLocks noChangeAspect="1"/>
          </p:cNvGraphicFramePr>
          <p:nvPr>
            <p:extLst>
              <p:ext uri="{D42A27DB-BD31-4B8C-83A1-F6EECF244321}">
                <p14:modId xmlns:p14="http://schemas.microsoft.com/office/powerpoint/2010/main" val="3226896110"/>
              </p:ext>
            </p:extLst>
          </p:nvPr>
        </p:nvGraphicFramePr>
        <p:xfrm>
          <a:off x="1102280" y="3836670"/>
          <a:ext cx="1559402" cy="1089660"/>
        </p:xfrm>
        <a:graphic>
          <a:graphicData uri="http://schemas.openxmlformats.org/presentationml/2006/ole">
            <mc:AlternateContent xmlns:mc="http://schemas.openxmlformats.org/markup-compatibility/2006">
              <mc:Choice xmlns:v="urn:schemas-microsoft-com:vml" Requires="v">
                <p:oleObj spid="_x0000_s103617" name="Equation" r:id="rId4" imgW="799920" imgH="558720" progId="Equation.DSMT4">
                  <p:embed/>
                </p:oleObj>
              </mc:Choice>
              <mc:Fallback>
                <p:oleObj name="Equation" r:id="rId4" imgW="799920" imgH="558720" progId="Equation.DSMT4">
                  <p:embed/>
                  <p:pic>
                    <p:nvPicPr>
                      <p:cNvPr id="6152" name="Object 4"/>
                      <p:cNvPicPr>
                        <a:picLocks noChangeAspect="1" noChangeArrowheads="1"/>
                      </p:cNvPicPr>
                      <p:nvPr/>
                    </p:nvPicPr>
                    <p:blipFill>
                      <a:blip r:embed="rId5"/>
                      <a:srcRect/>
                      <a:stretch>
                        <a:fillRect/>
                      </a:stretch>
                    </p:blipFill>
                    <p:spPr bwMode="auto">
                      <a:xfrm>
                        <a:off x="1102280" y="3836670"/>
                        <a:ext cx="1559402" cy="108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Content Placeholder 3"/>
          <p:cNvSpPr>
            <a:spLocks noGrp="1"/>
          </p:cNvSpPr>
          <p:nvPr>
            <p:ph idx="1"/>
          </p:nvPr>
        </p:nvSpPr>
        <p:spPr>
          <a:xfrm>
            <a:off x="3810000" y="1161148"/>
            <a:ext cx="4876800" cy="1359028"/>
          </a:xfrm>
        </p:spPr>
        <p:txBody>
          <a:bodyPr/>
          <a:lstStyle/>
          <a:p>
            <a:pPr marL="292608" indent="-292608">
              <a:spcBef>
                <a:spcPts val="0"/>
              </a:spcBef>
              <a:spcAft>
                <a:spcPts val="0"/>
              </a:spcAft>
              <a:buFont typeface="Arial" panose="020B0604020202020204" pitchFamily="34" charset="0"/>
              <a:buChar char="•"/>
            </a:pPr>
            <a:r>
              <a:rPr lang="en-US" altLang="en-US" sz="2000" dirty="0"/>
              <a:t>The fundamental relations developed for the plane motion of rigid bodies may also be applied to the general motion of three dimensional bodies.</a:t>
            </a:r>
          </a:p>
        </p:txBody>
      </p:sp>
      <p:sp>
        <p:nvSpPr>
          <p:cNvPr id="3" name="Content Placeholder 2"/>
          <p:cNvSpPr>
            <a:spLocks noGrp="1"/>
          </p:cNvSpPr>
          <p:nvPr>
            <p:ph idx="14"/>
          </p:nvPr>
        </p:nvSpPr>
        <p:spPr>
          <a:xfrm>
            <a:off x="3810000" y="2520176"/>
            <a:ext cx="4876800" cy="457200"/>
          </a:xfrm>
        </p:spPr>
        <p:txBody>
          <a:bodyPr/>
          <a:lstStyle/>
          <a:p>
            <a:pPr marL="292608" indent="-292608">
              <a:spcBef>
                <a:spcPts val="0"/>
              </a:spcBef>
              <a:spcAft>
                <a:spcPts val="0"/>
              </a:spcAft>
              <a:buFont typeface="Arial" panose="020B0604020202020204" pitchFamily="34" charset="0"/>
              <a:buChar char="•"/>
            </a:pPr>
            <a:r>
              <a:rPr lang="en-US" altLang="en-US" sz="2000" dirty="0"/>
              <a:t>The relation</a:t>
            </a:r>
            <a:endParaRPr lang="en-US" sz="2000" dirty="0"/>
          </a:p>
        </p:txBody>
      </p:sp>
      <p:graphicFrame>
        <p:nvGraphicFramePr>
          <p:cNvPr id="8" name="Object 7"/>
          <p:cNvGraphicFramePr>
            <a:graphicFrameLocks noChangeAspect="1"/>
          </p:cNvGraphicFramePr>
          <p:nvPr>
            <p:extLst>
              <p:ext uri="{D42A27DB-BD31-4B8C-83A1-F6EECF244321}">
                <p14:modId xmlns:p14="http://schemas.microsoft.com/office/powerpoint/2010/main" val="1371033330"/>
              </p:ext>
            </p:extLst>
          </p:nvPr>
        </p:nvGraphicFramePr>
        <p:xfrm>
          <a:off x="5473577" y="2537354"/>
          <a:ext cx="927223" cy="358246"/>
        </p:xfrm>
        <a:graphic>
          <a:graphicData uri="http://schemas.openxmlformats.org/presentationml/2006/ole">
            <mc:AlternateContent xmlns:mc="http://schemas.openxmlformats.org/markup-compatibility/2006">
              <mc:Choice xmlns:v="urn:schemas-microsoft-com:vml" Requires="v">
                <p:oleObj spid="_x0000_s103618" name="Equation" r:id="rId6" imgW="558720" imgH="215640" progId="Equation.DSMT4">
                  <p:embed/>
                </p:oleObj>
              </mc:Choice>
              <mc:Fallback>
                <p:oleObj name="Equation" r:id="rId6" imgW="558720" imgH="215640" progId="Equation.DSMT4">
                  <p:embed/>
                  <p:pic>
                    <p:nvPicPr>
                      <p:cNvPr id="0" name=""/>
                      <p:cNvPicPr/>
                      <p:nvPr/>
                    </p:nvPicPr>
                    <p:blipFill>
                      <a:blip r:embed="rId7"/>
                      <a:stretch>
                        <a:fillRect/>
                      </a:stretch>
                    </p:blipFill>
                    <p:spPr>
                      <a:xfrm>
                        <a:off x="5473577" y="2537354"/>
                        <a:ext cx="927223" cy="358246"/>
                      </a:xfrm>
                      <a:prstGeom prst="rect">
                        <a:avLst/>
                      </a:prstGeom>
                    </p:spPr>
                  </p:pic>
                </p:oleObj>
              </mc:Fallback>
            </mc:AlternateContent>
          </a:graphicData>
        </a:graphic>
      </p:graphicFrame>
      <p:sp>
        <p:nvSpPr>
          <p:cNvPr id="6" name="Content Placeholder 5"/>
          <p:cNvSpPr>
            <a:spLocks noGrp="1"/>
          </p:cNvSpPr>
          <p:nvPr>
            <p:ph idx="15"/>
          </p:nvPr>
        </p:nvSpPr>
        <p:spPr>
          <a:xfrm>
            <a:off x="4136878" y="2521312"/>
            <a:ext cx="4495800" cy="1357892"/>
          </a:xfrm>
        </p:spPr>
        <p:txBody>
          <a:bodyPr/>
          <a:lstStyle/>
          <a:p>
            <a:pPr indent="2225675"/>
            <a:r>
              <a:rPr lang="en-US" altLang="en-US" sz="2000" dirty="0"/>
              <a:t>which was used to determine the angular momentum of a rigid slab is not valid for general three dimensional bodies and motion.</a:t>
            </a:r>
          </a:p>
        </p:txBody>
      </p:sp>
      <p:sp>
        <p:nvSpPr>
          <p:cNvPr id="10" name="Content Placeholder 7"/>
          <p:cNvSpPr>
            <a:spLocks noGrp="1"/>
          </p:cNvSpPr>
          <p:nvPr>
            <p:ph idx="15"/>
          </p:nvPr>
        </p:nvSpPr>
        <p:spPr>
          <a:xfrm>
            <a:off x="3810000" y="4038600"/>
            <a:ext cx="4876800" cy="1905000"/>
          </a:xfrm>
        </p:spPr>
        <p:txBody>
          <a:bodyPr/>
          <a:lstStyle/>
          <a:p>
            <a:pPr marL="292608" indent="-292608">
              <a:spcBef>
                <a:spcPts val="0"/>
              </a:spcBef>
              <a:spcAft>
                <a:spcPts val="0"/>
              </a:spcAft>
              <a:buFont typeface="Arial" panose="020B0604020202020204" pitchFamily="34" charset="0"/>
              <a:buChar char="•"/>
            </a:pPr>
            <a:r>
              <a:rPr lang="en-US" altLang="en-US" sz="2000" dirty="0"/>
              <a:t>The current chapter is concerned with evaluation of the angular momentum and its rate of change for three dimensional motion and application to effective forces, the impulse-momentum and the work-energy principles.</a:t>
            </a:r>
          </a:p>
        </p:txBody>
      </p:sp>
    </p:spTree>
    <p:extLst>
      <p:ext uri="{BB962C8B-B14F-4D97-AF65-F5344CB8AC3E}">
        <p14:creationId xmlns:p14="http://schemas.microsoft.com/office/powerpoint/2010/main" val="3420359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P spid="1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37424"/>
          </a:xfrm>
        </p:spPr>
        <p:txBody>
          <a:bodyPr/>
          <a:lstStyle/>
          <a:p>
            <a:r>
              <a:rPr lang="en-US" altLang="en-US" b="1" dirty="0">
                <a:solidFill>
                  <a:srgbClr val="AD0B1E"/>
                </a:solidFill>
                <a:ea typeface="ＭＳ Ｐゴシック" pitchFamily="34" charset="-128"/>
              </a:rPr>
              <a:t>Motion of an Axisymmetrical Body Under No Force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680" y="1676400"/>
            <a:ext cx="2453120" cy="2372119"/>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350" y="4232494"/>
            <a:ext cx="2179506" cy="2200666"/>
          </a:xfrm>
          <a:prstGeom prst="rect">
            <a:avLst/>
          </a:prstGeom>
        </p:spPr>
      </p:pic>
      <p:sp>
        <p:nvSpPr>
          <p:cNvPr id="6" name="Content Placeholder 5"/>
          <p:cNvSpPr>
            <a:spLocks noGrp="1"/>
          </p:cNvSpPr>
          <p:nvPr>
            <p:ph idx="13"/>
          </p:nvPr>
        </p:nvSpPr>
        <p:spPr>
          <a:xfrm>
            <a:off x="2971800" y="1524000"/>
            <a:ext cx="5715000" cy="1002145"/>
          </a:xfrm>
        </p:spPr>
        <p:txBody>
          <a:bodyPr/>
          <a:lstStyle/>
          <a:p>
            <a:pPr marL="292608" indent="-292608">
              <a:spcBef>
                <a:spcPts val="0"/>
              </a:spcBef>
              <a:spcAft>
                <a:spcPts val="0"/>
              </a:spcAft>
              <a:buFont typeface="Arial" panose="020B0604020202020204" pitchFamily="34" charset="0"/>
              <a:buChar char="•"/>
            </a:pPr>
            <a:r>
              <a:rPr lang="en-US" altLang="en-US" sz="2000" dirty="0"/>
              <a:t>Consider motion about its mass center of an </a:t>
            </a:r>
            <a:r>
              <a:rPr lang="en-US" altLang="en-US" sz="2000" dirty="0" err="1"/>
              <a:t>axisymmetrical</a:t>
            </a:r>
            <a:r>
              <a:rPr lang="en-US" altLang="en-US" sz="2000" dirty="0"/>
              <a:t> body under no force but its own weight, example: projectiles, satellites, and space craft.</a:t>
            </a:r>
          </a:p>
        </p:txBody>
      </p:sp>
      <p:graphicFrame>
        <p:nvGraphicFramePr>
          <p:cNvPr id="16" name="Object 10"/>
          <p:cNvGraphicFramePr>
            <a:graphicFrameLocks noChangeAspect="1"/>
          </p:cNvGraphicFramePr>
          <p:nvPr>
            <p:extLst>
              <p:ext uri="{D42A27DB-BD31-4B8C-83A1-F6EECF244321}">
                <p14:modId xmlns:p14="http://schemas.microsoft.com/office/powerpoint/2010/main" val="1846064253"/>
              </p:ext>
            </p:extLst>
          </p:nvPr>
        </p:nvGraphicFramePr>
        <p:xfrm>
          <a:off x="4191000" y="2602345"/>
          <a:ext cx="2574636" cy="369455"/>
        </p:xfrm>
        <a:graphic>
          <a:graphicData uri="http://schemas.openxmlformats.org/presentationml/2006/ole">
            <mc:AlternateContent xmlns:mc="http://schemas.openxmlformats.org/markup-compatibility/2006">
              <mc:Choice xmlns:v="urn:schemas-microsoft-com:vml" Requires="v">
                <p:oleObj spid="_x0000_s171694" name="Equation" r:id="rId5" imgW="2832100" imgH="406400" progId="Equation.3">
                  <p:embed/>
                </p:oleObj>
              </mc:Choice>
              <mc:Fallback>
                <p:oleObj name="Equation" r:id="rId5" imgW="2832100" imgH="406400" progId="Equation.3">
                  <p:embed/>
                  <p:pic>
                    <p:nvPicPr>
                      <p:cNvPr id="48155"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2602345"/>
                        <a:ext cx="2574636" cy="369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2971800" y="3015662"/>
            <a:ext cx="4114800" cy="375052"/>
          </a:xfrm>
        </p:spPr>
        <p:txBody>
          <a:bodyPr/>
          <a:lstStyle/>
          <a:p>
            <a:pPr marL="292608" indent="-292608">
              <a:spcBef>
                <a:spcPts val="0"/>
              </a:spcBef>
              <a:spcAft>
                <a:spcPts val="0"/>
              </a:spcAft>
              <a:buFont typeface="Arial" panose="020B0604020202020204" pitchFamily="34" charset="0"/>
              <a:buChar char="•"/>
            </a:pPr>
            <a:r>
              <a:rPr lang="en-US" altLang="en-US" sz="2000" dirty="0"/>
              <a:t>Define the </a:t>
            </a:r>
            <a:r>
              <a:rPr lang="en-US" altLang="en-US" sz="2000" i="1" dirty="0"/>
              <a:t>Z</a:t>
            </a:r>
            <a:r>
              <a:rPr lang="en-US" altLang="en-US" sz="2000" dirty="0"/>
              <a:t> axis to be aligned with</a:t>
            </a:r>
            <a:endParaRPr lang="en-US" sz="2000" dirty="0"/>
          </a:p>
        </p:txBody>
      </p:sp>
      <p:graphicFrame>
        <p:nvGraphicFramePr>
          <p:cNvPr id="15" name="Object 9"/>
          <p:cNvGraphicFramePr>
            <a:graphicFrameLocks noChangeAspect="1"/>
          </p:cNvGraphicFramePr>
          <p:nvPr>
            <p:extLst>
              <p:ext uri="{D42A27DB-BD31-4B8C-83A1-F6EECF244321}">
                <p14:modId xmlns:p14="http://schemas.microsoft.com/office/powerpoint/2010/main" val="134666459"/>
              </p:ext>
            </p:extLst>
          </p:nvPr>
        </p:nvGraphicFramePr>
        <p:xfrm>
          <a:off x="7086600" y="3048000"/>
          <a:ext cx="406400" cy="355600"/>
        </p:xfrm>
        <a:graphic>
          <a:graphicData uri="http://schemas.openxmlformats.org/presentationml/2006/ole">
            <mc:AlternateContent xmlns:mc="http://schemas.openxmlformats.org/markup-compatibility/2006">
              <mc:Choice xmlns:v="urn:schemas-microsoft-com:vml" Requires="v">
                <p:oleObj spid="_x0000_s171695" name="Equation" r:id="rId7" imgW="406048" imgH="355292" progId="Equation.3">
                  <p:embed/>
                </p:oleObj>
              </mc:Choice>
              <mc:Fallback>
                <p:oleObj name="Equation" r:id="rId7" imgW="406048" imgH="355292" progId="Equation.3">
                  <p:embed/>
                  <p:pic>
                    <p:nvPicPr>
                      <p:cNvPr id="48149"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6600" y="3048000"/>
                        <a:ext cx="4064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3276600" y="2985222"/>
            <a:ext cx="5410200" cy="961749"/>
          </a:xfrm>
        </p:spPr>
        <p:txBody>
          <a:bodyPr/>
          <a:lstStyle/>
          <a:p>
            <a:pPr indent="4175125">
              <a:spcBef>
                <a:spcPts val="0"/>
              </a:spcBef>
              <a:spcAft>
                <a:spcPts val="0"/>
              </a:spcAft>
            </a:pPr>
            <a:r>
              <a:rPr lang="en-US" altLang="en-US" sz="2000" dirty="0"/>
              <a:t>and </a:t>
            </a:r>
            <a:r>
              <a:rPr lang="en-US" altLang="en-US" sz="2000" i="1" dirty="0"/>
              <a:t>z</a:t>
            </a:r>
            <a:r>
              <a:rPr lang="en-US" altLang="en-US" sz="2000" dirty="0"/>
              <a:t> in a rotating axes system along the axis of symmetry.  The </a:t>
            </a:r>
            <a:r>
              <a:rPr lang="en-US" altLang="en-US" sz="2000" i="1" dirty="0"/>
              <a:t>x</a:t>
            </a:r>
            <a:r>
              <a:rPr lang="en-US" altLang="en-US" sz="2000" dirty="0"/>
              <a:t> axis is chosen to lie in the </a:t>
            </a:r>
            <a:r>
              <a:rPr lang="en-US" altLang="en-US" sz="2000" i="1" dirty="0" err="1"/>
              <a:t>Zz</a:t>
            </a:r>
            <a:r>
              <a:rPr lang="en-US" altLang="en-US" sz="2000" dirty="0"/>
              <a:t> plane.</a:t>
            </a:r>
          </a:p>
        </p:txBody>
      </p:sp>
      <p:graphicFrame>
        <p:nvGraphicFramePr>
          <p:cNvPr id="17" name="Object 7"/>
          <p:cNvGraphicFramePr>
            <a:graphicFrameLocks noChangeAspect="1"/>
          </p:cNvGraphicFramePr>
          <p:nvPr>
            <p:extLst>
              <p:ext uri="{D42A27DB-BD31-4B8C-83A1-F6EECF244321}">
                <p14:modId xmlns:p14="http://schemas.microsoft.com/office/powerpoint/2010/main" val="754328256"/>
              </p:ext>
            </p:extLst>
          </p:nvPr>
        </p:nvGraphicFramePr>
        <p:xfrm>
          <a:off x="3429000" y="4095172"/>
          <a:ext cx="2205182" cy="300182"/>
        </p:xfrm>
        <a:graphic>
          <a:graphicData uri="http://schemas.openxmlformats.org/presentationml/2006/ole">
            <mc:AlternateContent xmlns:mc="http://schemas.openxmlformats.org/markup-compatibility/2006">
              <mc:Choice xmlns:v="urn:schemas-microsoft-com:vml" Requires="v">
                <p:oleObj spid="_x0000_s171696" name="Equation" r:id="rId9" imgW="2425700" imgH="330200" progId="Equation.3">
                  <p:embed/>
                </p:oleObj>
              </mc:Choice>
              <mc:Fallback>
                <p:oleObj name="Equation" r:id="rId9" imgW="2425700" imgH="330200" progId="Equation.3">
                  <p:embed/>
                  <p:pic>
                    <p:nvPicPr>
                      <p:cNvPr id="48146"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9000" y="4095172"/>
                        <a:ext cx="2205182" cy="300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8"/>
          <p:cNvGraphicFramePr>
            <a:graphicFrameLocks noChangeAspect="1"/>
          </p:cNvGraphicFramePr>
          <p:nvPr>
            <p:extLst>
              <p:ext uri="{D42A27DB-BD31-4B8C-83A1-F6EECF244321}">
                <p14:modId xmlns:p14="http://schemas.microsoft.com/office/powerpoint/2010/main" val="1309053725"/>
              </p:ext>
            </p:extLst>
          </p:nvPr>
        </p:nvGraphicFramePr>
        <p:xfrm>
          <a:off x="6536748" y="3962400"/>
          <a:ext cx="1558636" cy="565727"/>
        </p:xfrm>
        <a:graphic>
          <a:graphicData uri="http://schemas.openxmlformats.org/presentationml/2006/ole">
            <mc:AlternateContent xmlns:mc="http://schemas.openxmlformats.org/markup-compatibility/2006">
              <mc:Choice xmlns:v="urn:schemas-microsoft-com:vml" Requires="v">
                <p:oleObj spid="_x0000_s171697" name="Equation" r:id="rId11" imgW="1714500" imgH="622300" progId="Equation.3">
                  <p:embed/>
                </p:oleObj>
              </mc:Choice>
              <mc:Fallback>
                <p:oleObj name="Equation" r:id="rId11" imgW="1714500" imgH="622300" progId="Equation.3">
                  <p:embed/>
                  <p:pic>
                    <p:nvPicPr>
                      <p:cNvPr id="48147"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36748" y="3962400"/>
                        <a:ext cx="1558636" cy="5657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5"/>
          <p:cNvGraphicFramePr>
            <a:graphicFrameLocks noChangeAspect="1"/>
          </p:cNvGraphicFramePr>
          <p:nvPr>
            <p:extLst>
              <p:ext uri="{D42A27DB-BD31-4B8C-83A1-F6EECF244321}">
                <p14:modId xmlns:p14="http://schemas.microsoft.com/office/powerpoint/2010/main" val="1570925338"/>
              </p:ext>
            </p:extLst>
          </p:nvPr>
        </p:nvGraphicFramePr>
        <p:xfrm>
          <a:off x="3429000" y="4540394"/>
          <a:ext cx="1385455" cy="334818"/>
        </p:xfrm>
        <a:graphic>
          <a:graphicData uri="http://schemas.openxmlformats.org/presentationml/2006/ole">
            <mc:AlternateContent xmlns:mc="http://schemas.openxmlformats.org/markup-compatibility/2006">
              <mc:Choice xmlns:v="urn:schemas-microsoft-com:vml" Requires="v">
                <p:oleObj spid="_x0000_s171698" name="Equation" r:id="rId13" imgW="1524000" imgH="368300" progId="Equation.3">
                  <p:embed/>
                </p:oleObj>
              </mc:Choice>
              <mc:Fallback>
                <p:oleObj name="Equation" r:id="rId13" imgW="1524000" imgH="368300" progId="Equation.3">
                  <p:embed/>
                  <p:pic>
                    <p:nvPicPr>
                      <p:cNvPr id="48142"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29000" y="4540394"/>
                        <a:ext cx="1385455" cy="3348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6"/>
          <p:cNvGraphicFramePr>
            <a:graphicFrameLocks noChangeAspect="1"/>
          </p:cNvGraphicFramePr>
          <p:nvPr>
            <p:extLst>
              <p:ext uri="{D42A27DB-BD31-4B8C-83A1-F6EECF244321}">
                <p14:modId xmlns:p14="http://schemas.microsoft.com/office/powerpoint/2010/main" val="2199571485"/>
              </p:ext>
            </p:extLst>
          </p:nvPr>
        </p:nvGraphicFramePr>
        <p:xfrm>
          <a:off x="6533861" y="4541982"/>
          <a:ext cx="681182" cy="334818"/>
        </p:xfrm>
        <a:graphic>
          <a:graphicData uri="http://schemas.openxmlformats.org/presentationml/2006/ole">
            <mc:AlternateContent xmlns:mc="http://schemas.openxmlformats.org/markup-compatibility/2006">
              <mc:Choice xmlns:v="urn:schemas-microsoft-com:vml" Requires="v">
                <p:oleObj spid="_x0000_s171699" name="Equation" r:id="rId15" imgW="749300" imgH="368300" progId="Equation.3">
                  <p:embed/>
                </p:oleObj>
              </mc:Choice>
              <mc:Fallback>
                <p:oleObj name="Equation" r:id="rId15" imgW="749300" imgH="368300" progId="Equation.3">
                  <p:embed/>
                  <p:pic>
                    <p:nvPicPr>
                      <p:cNvPr id="48143"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33861" y="4541982"/>
                        <a:ext cx="681182" cy="3348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3"/>
          <p:cNvGraphicFramePr>
            <a:graphicFrameLocks noChangeAspect="1"/>
          </p:cNvGraphicFramePr>
          <p:nvPr>
            <p:extLst>
              <p:ext uri="{D42A27DB-BD31-4B8C-83A1-F6EECF244321}">
                <p14:modId xmlns:p14="http://schemas.microsoft.com/office/powerpoint/2010/main" val="2061808796"/>
              </p:ext>
            </p:extLst>
          </p:nvPr>
        </p:nvGraphicFramePr>
        <p:xfrm>
          <a:off x="3383685" y="4977245"/>
          <a:ext cx="2043545" cy="300182"/>
        </p:xfrm>
        <a:graphic>
          <a:graphicData uri="http://schemas.openxmlformats.org/presentationml/2006/ole">
            <mc:AlternateContent xmlns:mc="http://schemas.openxmlformats.org/markup-compatibility/2006">
              <mc:Choice xmlns:v="urn:schemas-microsoft-com:vml" Requires="v">
                <p:oleObj spid="_x0000_s171700" name="Equation" r:id="rId17" imgW="2247900" imgH="330200" progId="Equation.3">
                  <p:embed/>
                </p:oleObj>
              </mc:Choice>
              <mc:Fallback>
                <p:oleObj name="Equation" r:id="rId17" imgW="2247900" imgH="330200" progId="Equation.3">
                  <p:embed/>
                  <p:pic>
                    <p:nvPicPr>
                      <p:cNvPr id="48140" name="Object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83685" y="4977245"/>
                        <a:ext cx="2043545" cy="300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4"/>
          <p:cNvGraphicFramePr>
            <a:graphicFrameLocks noChangeAspect="1"/>
          </p:cNvGraphicFramePr>
          <p:nvPr>
            <p:extLst>
              <p:ext uri="{D42A27DB-BD31-4B8C-83A1-F6EECF244321}">
                <p14:modId xmlns:p14="http://schemas.microsoft.com/office/powerpoint/2010/main" val="1724993388"/>
              </p:ext>
            </p:extLst>
          </p:nvPr>
        </p:nvGraphicFramePr>
        <p:xfrm>
          <a:off x="6493164" y="4920673"/>
          <a:ext cx="1431636" cy="565727"/>
        </p:xfrm>
        <a:graphic>
          <a:graphicData uri="http://schemas.openxmlformats.org/presentationml/2006/ole">
            <mc:AlternateContent xmlns:mc="http://schemas.openxmlformats.org/markup-compatibility/2006">
              <mc:Choice xmlns:v="urn:schemas-microsoft-com:vml" Requires="v">
                <p:oleObj spid="_x0000_s171701" name="Equation" r:id="rId19" imgW="1574800" imgH="622300" progId="Equation.3">
                  <p:embed/>
                </p:oleObj>
              </mc:Choice>
              <mc:Fallback>
                <p:oleObj name="Equation" r:id="rId19" imgW="1574800" imgH="622300" progId="Equation.3">
                  <p:embed/>
                  <p:pic>
                    <p:nvPicPr>
                      <p:cNvPr id="48141" name="Object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93164" y="4920673"/>
                        <a:ext cx="1431636" cy="5657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6"/>
          </p:nvPr>
        </p:nvSpPr>
        <p:spPr>
          <a:xfrm>
            <a:off x="3200400" y="5489549"/>
            <a:ext cx="5486400" cy="377851"/>
          </a:xfrm>
        </p:spPr>
        <p:txBody>
          <a:bodyPr/>
          <a:lstStyle/>
          <a:p>
            <a:pPr marL="292608" indent="-292608">
              <a:spcBef>
                <a:spcPts val="0"/>
              </a:spcBef>
              <a:spcAft>
                <a:spcPts val="0"/>
              </a:spcAft>
              <a:buFont typeface="Arial" panose="020B0604020202020204" pitchFamily="34" charset="0"/>
              <a:buChar char="•"/>
            </a:pPr>
            <a:r>
              <a:rPr lang="en-US" altLang="en-US" sz="2000" dirty="0">
                <a:latin typeface="Symbol" pitchFamily="18" charset="2"/>
              </a:rPr>
              <a:t>q</a:t>
            </a:r>
            <a:r>
              <a:rPr lang="en-US" altLang="en-US" sz="2000" dirty="0"/>
              <a:t> = constant and body is in steady precession.</a:t>
            </a:r>
          </a:p>
        </p:txBody>
      </p:sp>
      <p:sp>
        <p:nvSpPr>
          <p:cNvPr id="10" name="Content Placeholder 9"/>
          <p:cNvSpPr>
            <a:spLocks noGrp="1"/>
          </p:cNvSpPr>
          <p:nvPr>
            <p:ph idx="17"/>
          </p:nvPr>
        </p:nvSpPr>
        <p:spPr>
          <a:xfrm>
            <a:off x="3200400" y="5946749"/>
            <a:ext cx="1066800" cy="377851"/>
          </a:xfrm>
        </p:spPr>
        <p:txBody>
          <a:bodyPr/>
          <a:lstStyle/>
          <a:p>
            <a:pPr marL="292608" indent="-292608">
              <a:spcBef>
                <a:spcPts val="0"/>
              </a:spcBef>
              <a:spcAft>
                <a:spcPts val="0"/>
              </a:spcAft>
              <a:buFont typeface="Arial" panose="020B0604020202020204" pitchFamily="34" charset="0"/>
              <a:buChar char="•"/>
            </a:pPr>
            <a:r>
              <a:rPr lang="en-US" altLang="en-US" sz="2000" dirty="0"/>
              <a:t>Note:</a:t>
            </a:r>
            <a:endParaRPr lang="en-US" sz="2000" dirty="0"/>
          </a:p>
        </p:txBody>
      </p:sp>
      <p:graphicFrame>
        <p:nvGraphicFramePr>
          <p:cNvPr id="14" name="Object 2"/>
          <p:cNvGraphicFramePr>
            <a:graphicFrameLocks noChangeAspect="1"/>
          </p:cNvGraphicFramePr>
          <p:nvPr>
            <p:extLst>
              <p:ext uri="{D42A27DB-BD31-4B8C-83A1-F6EECF244321}">
                <p14:modId xmlns:p14="http://schemas.microsoft.com/office/powerpoint/2010/main" val="4190690669"/>
              </p:ext>
            </p:extLst>
          </p:nvPr>
        </p:nvGraphicFramePr>
        <p:xfrm>
          <a:off x="4487141" y="5853545"/>
          <a:ext cx="2112818" cy="623455"/>
        </p:xfrm>
        <a:graphic>
          <a:graphicData uri="http://schemas.openxmlformats.org/presentationml/2006/ole">
            <mc:AlternateContent xmlns:mc="http://schemas.openxmlformats.org/markup-compatibility/2006">
              <mc:Choice xmlns:v="urn:schemas-microsoft-com:vml" Requires="v">
                <p:oleObj spid="_x0000_s171702" name="Equation" r:id="rId21" imgW="2324100" imgH="685800" progId="Equation.3">
                  <p:embed/>
                </p:oleObj>
              </mc:Choice>
              <mc:Fallback>
                <p:oleObj name="Equation" r:id="rId21" imgW="2324100" imgH="685800" progId="Equation.3">
                  <p:embed/>
                  <p:pic>
                    <p:nvPicPr>
                      <p:cNvPr id="48139" name="Object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87141" y="5853545"/>
                        <a:ext cx="2112818" cy="623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27909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altLang="en-US" b="1" dirty="0">
                <a:solidFill>
                  <a:srgbClr val="AD0B1E"/>
                </a:solidFill>
                <a:ea typeface="ＭＳ Ｐゴシック" pitchFamily="34" charset="-128"/>
              </a:rPr>
              <a:t>Motion of an Axisymmetrical Body Under No Force </a:t>
            </a:r>
            <a:r>
              <a:rPr lang="en-US" altLang="en-US" sz="1000" b="1" dirty="0">
                <a:solidFill>
                  <a:srgbClr val="AD0B1E"/>
                </a:solidFill>
                <a:ea typeface="ＭＳ Ｐゴシック" pitchFamily="34" charset="-128"/>
              </a:rPr>
              <a:t>2</a:t>
            </a:r>
            <a:endParaRPr lang="en-US" sz="1000" b="1" dirty="0">
              <a:solidFill>
                <a:srgbClr val="AD0B1E"/>
              </a:solidFill>
            </a:endParaRPr>
          </a:p>
        </p:txBody>
      </p:sp>
      <p:sp>
        <p:nvSpPr>
          <p:cNvPr id="6" name="Content Placeholder 5"/>
          <p:cNvSpPr>
            <a:spLocks noGrp="1"/>
          </p:cNvSpPr>
          <p:nvPr>
            <p:ph idx="13"/>
          </p:nvPr>
        </p:nvSpPr>
        <p:spPr>
          <a:xfrm>
            <a:off x="3124200" y="1752600"/>
            <a:ext cx="5562600" cy="685800"/>
          </a:xfrm>
        </p:spPr>
        <p:txBody>
          <a:bodyPr/>
          <a:lstStyle/>
          <a:p>
            <a:r>
              <a:rPr lang="en-US" altLang="en-US" sz="2000" dirty="0"/>
              <a:t>Two cases of motion of an </a:t>
            </a:r>
            <a:r>
              <a:rPr lang="en-US" altLang="en-US" sz="2000" dirty="0" err="1"/>
              <a:t>axisymmetrical</a:t>
            </a:r>
            <a:r>
              <a:rPr lang="en-US" altLang="en-US" sz="2000" dirty="0"/>
              <a:t> body which under no force which involve no precession:</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793" y="1676400"/>
            <a:ext cx="2293007" cy="2355657"/>
          </a:xfrm>
          <a:prstGeom prst="rect">
            <a:avLst/>
          </a:prstGeom>
        </p:spPr>
      </p:pic>
      <p:sp>
        <p:nvSpPr>
          <p:cNvPr id="7" name="Content Placeholder 6"/>
          <p:cNvSpPr>
            <a:spLocks noGrp="1"/>
          </p:cNvSpPr>
          <p:nvPr>
            <p:ph idx="14"/>
          </p:nvPr>
        </p:nvSpPr>
        <p:spPr>
          <a:xfrm>
            <a:off x="3124200" y="2596376"/>
            <a:ext cx="5562600" cy="375424"/>
          </a:xfrm>
        </p:spPr>
        <p:txBody>
          <a:bodyPr/>
          <a:lstStyle/>
          <a:p>
            <a:pPr marL="292608" indent="-292608">
              <a:spcBef>
                <a:spcPts val="0"/>
              </a:spcBef>
              <a:spcAft>
                <a:spcPts val="0"/>
              </a:spcAft>
              <a:buFont typeface="Arial" panose="020B0604020202020204" pitchFamily="34" charset="0"/>
              <a:buChar char="•"/>
            </a:pPr>
            <a:r>
              <a:rPr lang="en-US" altLang="en-US" sz="2000" dirty="0"/>
              <a:t>Body set to spin about its axis of symmetry,</a:t>
            </a:r>
          </a:p>
        </p:txBody>
      </p:sp>
      <p:graphicFrame>
        <p:nvGraphicFramePr>
          <p:cNvPr id="15" name="Object 3"/>
          <p:cNvGraphicFramePr>
            <a:graphicFrameLocks noChangeAspect="1"/>
          </p:cNvGraphicFramePr>
          <p:nvPr>
            <p:extLst>
              <p:ext uri="{D42A27DB-BD31-4B8C-83A1-F6EECF244321}">
                <p14:modId xmlns:p14="http://schemas.microsoft.com/office/powerpoint/2010/main" val="244598320"/>
              </p:ext>
            </p:extLst>
          </p:nvPr>
        </p:nvGraphicFramePr>
        <p:xfrm>
          <a:off x="4423931" y="3064164"/>
          <a:ext cx="2055091" cy="669636"/>
        </p:xfrm>
        <a:graphic>
          <a:graphicData uri="http://schemas.openxmlformats.org/presentationml/2006/ole">
            <mc:AlternateContent xmlns:mc="http://schemas.openxmlformats.org/markup-compatibility/2006">
              <mc:Choice xmlns:v="urn:schemas-microsoft-com:vml" Requires="v">
                <p:oleObj spid="_x0000_s172184" name="Equation" r:id="rId4" imgW="2260600" imgH="736600" progId="Equation.3">
                  <p:embed/>
                </p:oleObj>
              </mc:Choice>
              <mc:Fallback>
                <p:oleObj name="Equation" r:id="rId4" imgW="2260600" imgH="736600" progId="Equation.3">
                  <p:embed/>
                  <p:pic>
                    <p:nvPicPr>
                      <p:cNvPr id="4916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3931" y="3064164"/>
                        <a:ext cx="2055091" cy="6696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3330222" y="3821152"/>
            <a:ext cx="5356578" cy="674648"/>
          </a:xfrm>
        </p:spPr>
        <p:txBody>
          <a:bodyPr/>
          <a:lstStyle/>
          <a:p>
            <a:r>
              <a:rPr lang="en-US" altLang="en-US" sz="2000" dirty="0"/>
              <a:t>and body keeps spinning about its axis of symmetry.</a:t>
            </a: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004" y="4265024"/>
            <a:ext cx="2135996" cy="2364376"/>
          </a:xfrm>
          <a:prstGeom prst="rect">
            <a:avLst/>
          </a:prstGeom>
        </p:spPr>
      </p:pic>
      <p:sp>
        <p:nvSpPr>
          <p:cNvPr id="9" name="Content Placeholder 8"/>
          <p:cNvSpPr>
            <a:spLocks noGrp="1"/>
          </p:cNvSpPr>
          <p:nvPr>
            <p:ph idx="16"/>
          </p:nvPr>
        </p:nvSpPr>
        <p:spPr>
          <a:xfrm>
            <a:off x="3124200" y="4588728"/>
            <a:ext cx="5562600" cy="364272"/>
          </a:xfrm>
        </p:spPr>
        <p:txBody>
          <a:bodyPr/>
          <a:lstStyle/>
          <a:p>
            <a:pPr marL="292608" indent="-292608">
              <a:spcBef>
                <a:spcPts val="0"/>
              </a:spcBef>
              <a:spcAft>
                <a:spcPts val="0"/>
              </a:spcAft>
              <a:buFont typeface="Arial" panose="020B0604020202020204" pitchFamily="34" charset="0"/>
              <a:buChar char="•"/>
            </a:pPr>
            <a:r>
              <a:rPr lang="en-US" altLang="en-US" sz="2000" dirty="0"/>
              <a:t>Body is set to spin about its transverse axis,</a:t>
            </a:r>
          </a:p>
        </p:txBody>
      </p:sp>
      <p:graphicFrame>
        <p:nvGraphicFramePr>
          <p:cNvPr id="14" name="Object 2"/>
          <p:cNvGraphicFramePr>
            <a:graphicFrameLocks noChangeAspect="1"/>
          </p:cNvGraphicFramePr>
          <p:nvPr>
            <p:extLst>
              <p:ext uri="{D42A27DB-BD31-4B8C-83A1-F6EECF244321}">
                <p14:modId xmlns:p14="http://schemas.microsoft.com/office/powerpoint/2010/main" val="3223680977"/>
              </p:ext>
            </p:extLst>
          </p:nvPr>
        </p:nvGraphicFramePr>
        <p:xfrm>
          <a:off x="4411230" y="5088082"/>
          <a:ext cx="2055091" cy="669636"/>
        </p:xfrm>
        <a:graphic>
          <a:graphicData uri="http://schemas.openxmlformats.org/presentationml/2006/ole">
            <mc:AlternateContent xmlns:mc="http://schemas.openxmlformats.org/markup-compatibility/2006">
              <mc:Choice xmlns:v="urn:schemas-microsoft-com:vml" Requires="v">
                <p:oleObj spid="_x0000_s172185" name="Equation" r:id="rId7" imgW="2260600" imgH="736600" progId="Equation.3">
                  <p:embed/>
                </p:oleObj>
              </mc:Choice>
              <mc:Fallback>
                <p:oleObj name="Equation" r:id="rId7" imgW="2260600" imgH="736600" progId="Equation.3">
                  <p:embed/>
                  <p:pic>
                    <p:nvPicPr>
                      <p:cNvPr id="49162"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1230" y="5088082"/>
                        <a:ext cx="2055091" cy="6696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Content Placeholder 9"/>
          <p:cNvSpPr>
            <a:spLocks noGrp="1"/>
          </p:cNvSpPr>
          <p:nvPr>
            <p:ph idx="17"/>
          </p:nvPr>
        </p:nvSpPr>
        <p:spPr>
          <a:xfrm>
            <a:off x="3330222" y="5868532"/>
            <a:ext cx="5356578" cy="684668"/>
          </a:xfrm>
        </p:spPr>
        <p:txBody>
          <a:bodyPr/>
          <a:lstStyle/>
          <a:p>
            <a:r>
              <a:rPr lang="en-US" altLang="en-US" sz="2000" dirty="0"/>
              <a:t>and body keeps spinning about the given transverse axis.</a:t>
            </a:r>
          </a:p>
        </p:txBody>
      </p:sp>
    </p:spTree>
    <p:extLst>
      <p:ext uri="{BB962C8B-B14F-4D97-AF65-F5344CB8AC3E}">
        <p14:creationId xmlns:p14="http://schemas.microsoft.com/office/powerpoint/2010/main" val="2565082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37424"/>
          </a:xfrm>
        </p:spPr>
        <p:txBody>
          <a:bodyPr/>
          <a:lstStyle/>
          <a:p>
            <a:r>
              <a:rPr lang="en-US" altLang="en-US" b="1" dirty="0">
                <a:solidFill>
                  <a:srgbClr val="AD0B1E"/>
                </a:solidFill>
                <a:ea typeface="ＭＳ Ｐゴシック" pitchFamily="34" charset="-128"/>
              </a:rPr>
              <a:t>Motion of an Axisymmetrical Body Under No Force </a:t>
            </a:r>
            <a:r>
              <a:rPr lang="en-US" altLang="en-US" sz="1000" b="1" dirty="0">
                <a:solidFill>
                  <a:srgbClr val="AD0B1E"/>
                </a:solidFill>
                <a:ea typeface="ＭＳ Ｐゴシック" pitchFamily="34" charset="-128"/>
              </a:rPr>
              <a:t>3</a:t>
            </a:r>
            <a:endParaRPr lang="en-US" sz="1000" b="1" dirty="0">
              <a:solidFill>
                <a:srgbClr val="AD0B1E"/>
              </a:solidFill>
            </a:endParaRPr>
          </a:p>
        </p:txBody>
      </p:sp>
      <p:sp>
        <p:nvSpPr>
          <p:cNvPr id="6" name="Content Placeholder 5"/>
          <p:cNvSpPr>
            <a:spLocks noGrp="1"/>
          </p:cNvSpPr>
          <p:nvPr>
            <p:ph idx="13"/>
          </p:nvPr>
        </p:nvSpPr>
        <p:spPr>
          <a:xfrm>
            <a:off x="3429000" y="1524000"/>
            <a:ext cx="5257800" cy="1289824"/>
          </a:xfrm>
        </p:spPr>
        <p:txBody>
          <a:bodyPr/>
          <a:lstStyle/>
          <a:p>
            <a:r>
              <a:rPr lang="en-US" altLang="en-US" sz="2000" dirty="0"/>
              <a:t>The motion of a body about a fixed point (or its mass center) can be represented by the motion of a body cone rolling on a space cone. In the case of steady precession the two cones are circular.</a:t>
            </a:r>
          </a:p>
        </p:txBody>
      </p:sp>
      <p:pic>
        <p:nvPicPr>
          <p:cNvPr id="14" name="Picture 13" descr="The body cone is a cone with apex at the center of gravity G, axis along theaxis of symmetry of the body, which is the z axis, and cone angle equal to the angle gamma, which is the angle between z and the angular velocity omega.  The space cone is a cone centered on the center of mass G, axis along the fixed Z axis, and cone angle equal to the angle theta, which is the angle between Z and angular velocity omega. The line of contact between the two cones is the direction of the angular velocity omeg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548286"/>
            <a:ext cx="2029871" cy="2531076"/>
          </a:xfrm>
          <a:prstGeom prst="rect">
            <a:avLst/>
          </a:prstGeom>
        </p:spPr>
      </p:pic>
      <p:sp>
        <p:nvSpPr>
          <p:cNvPr id="7" name="Content Placeholder 6"/>
          <p:cNvSpPr>
            <a:spLocks noGrp="1"/>
          </p:cNvSpPr>
          <p:nvPr>
            <p:ph idx="14"/>
          </p:nvPr>
        </p:nvSpPr>
        <p:spPr>
          <a:xfrm>
            <a:off x="3429000" y="2890024"/>
            <a:ext cx="5257800" cy="1910576"/>
          </a:xfrm>
        </p:spPr>
        <p:txBody>
          <a:bodyPr/>
          <a:lstStyle/>
          <a:p>
            <a:pPr marL="292608" indent="-292608">
              <a:spcBef>
                <a:spcPts val="0"/>
              </a:spcBef>
              <a:spcAft>
                <a:spcPts val="0"/>
              </a:spcAft>
              <a:buFont typeface="Arial" panose="020B0604020202020204" pitchFamily="34" charset="0"/>
              <a:buChar char="•"/>
            </a:pPr>
            <a:r>
              <a:rPr lang="en-US" altLang="en-US" sz="2000" i="1" dirty="0"/>
              <a:t>I</a:t>
            </a:r>
            <a:r>
              <a:rPr lang="en-US" altLang="en-US" sz="2000" dirty="0"/>
              <a:t> &lt; </a:t>
            </a:r>
            <a:r>
              <a:rPr lang="en-US" altLang="en-US" sz="2000" i="1" dirty="0"/>
              <a:t>I′. </a:t>
            </a:r>
            <a:r>
              <a:rPr lang="en-US" altLang="en-US" sz="2000" dirty="0"/>
              <a:t>Case of an elongated body. </a:t>
            </a:r>
            <a:r>
              <a:rPr lang="en-US" altLang="en-US" sz="2000" dirty="0">
                <a:latin typeface="Symbol" pitchFamily="18" charset="2"/>
              </a:rPr>
              <a:t>g &lt; q</a:t>
            </a:r>
            <a:r>
              <a:rPr lang="en-US" altLang="en-US" sz="2000" dirty="0"/>
              <a:t> and the vector </a:t>
            </a:r>
            <a:r>
              <a:rPr lang="en-US" altLang="en-US" sz="2000" i="1" dirty="0">
                <a:latin typeface="Symbol" pitchFamily="18" charset="2"/>
              </a:rPr>
              <a:t>w</a:t>
            </a:r>
            <a:r>
              <a:rPr lang="en-US" altLang="en-US" sz="2000" dirty="0"/>
              <a:t> lies inside the angle </a:t>
            </a:r>
            <a:r>
              <a:rPr lang="en-US" altLang="en-US" sz="2000" i="1" dirty="0"/>
              <a:t>ZGz</a:t>
            </a:r>
            <a:r>
              <a:rPr lang="en-US" altLang="en-US" sz="2000" dirty="0"/>
              <a:t>. The space cone and body cone are tangent externally; the spin and precession are both counterclockwise from the positive </a:t>
            </a:r>
            <a:r>
              <a:rPr lang="en-US" altLang="en-US" sz="2000" i="1" dirty="0"/>
              <a:t>z</a:t>
            </a:r>
            <a:r>
              <a:rPr lang="en-US" altLang="en-US" sz="2000" dirty="0"/>
              <a:t> axis. The precession is said to be </a:t>
            </a:r>
            <a:r>
              <a:rPr lang="en-US" altLang="en-US" sz="2000" i="1" dirty="0"/>
              <a:t>direct</a:t>
            </a:r>
            <a:r>
              <a:rPr lang="en-US" altLang="en-US" sz="2000" dirty="0"/>
              <a:t>.</a:t>
            </a:r>
            <a:endParaRPr lang="en-US" altLang="en-US" sz="2000" i="1"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570" y="4096486"/>
            <a:ext cx="1920565" cy="2474459"/>
          </a:xfrm>
          <a:prstGeom prst="rect">
            <a:avLst/>
          </a:prstGeom>
        </p:spPr>
      </p:pic>
      <p:sp>
        <p:nvSpPr>
          <p:cNvPr id="8" name="Content Placeholder 7"/>
          <p:cNvSpPr>
            <a:spLocks noGrp="1"/>
          </p:cNvSpPr>
          <p:nvPr>
            <p:ph idx="15"/>
          </p:nvPr>
        </p:nvSpPr>
        <p:spPr>
          <a:xfrm>
            <a:off x="3429000" y="4876800"/>
            <a:ext cx="5257800" cy="1600200"/>
          </a:xfrm>
        </p:spPr>
        <p:txBody>
          <a:bodyPr/>
          <a:lstStyle/>
          <a:p>
            <a:pPr marL="292608" indent="-292608">
              <a:spcBef>
                <a:spcPts val="0"/>
              </a:spcBef>
              <a:spcAft>
                <a:spcPts val="0"/>
              </a:spcAft>
              <a:buFont typeface="Arial" panose="020B0604020202020204" pitchFamily="34" charset="0"/>
              <a:buChar char="•"/>
            </a:pPr>
            <a:r>
              <a:rPr lang="en-US" altLang="en-US" sz="2000" i="1" dirty="0"/>
              <a:t>I</a:t>
            </a:r>
            <a:r>
              <a:rPr lang="en-US" altLang="en-US" sz="2000" dirty="0"/>
              <a:t> &gt; </a:t>
            </a:r>
            <a:r>
              <a:rPr lang="en-US" altLang="en-US" sz="2000" i="1" dirty="0"/>
              <a:t>I′. </a:t>
            </a:r>
            <a:r>
              <a:rPr lang="en-US" altLang="en-US" sz="2000" dirty="0"/>
              <a:t>Case of a flattened body. </a:t>
            </a:r>
            <a:r>
              <a:rPr lang="en-US" altLang="en-US" sz="2000" dirty="0">
                <a:latin typeface="Symbol" pitchFamily="18" charset="2"/>
              </a:rPr>
              <a:t>g &gt; q</a:t>
            </a:r>
            <a:r>
              <a:rPr lang="en-US" altLang="en-US" sz="2000" dirty="0"/>
              <a:t> and the vector </a:t>
            </a:r>
            <a:r>
              <a:rPr lang="en-US" altLang="en-US" sz="2000" i="1" dirty="0">
                <a:latin typeface="Symbol" pitchFamily="18" charset="2"/>
              </a:rPr>
              <a:t>w</a:t>
            </a:r>
            <a:r>
              <a:rPr lang="en-US" altLang="en-US" sz="2000" dirty="0"/>
              <a:t> lies outside the angle </a:t>
            </a:r>
            <a:r>
              <a:rPr lang="en-US" altLang="en-US" sz="2000" i="1" dirty="0"/>
              <a:t>ZGz</a:t>
            </a:r>
            <a:r>
              <a:rPr lang="en-US" altLang="en-US" sz="2000" dirty="0"/>
              <a:t>. The space cone is inside the body cone; the spin and precession have opposite senses. The precession is said to be </a:t>
            </a:r>
            <a:r>
              <a:rPr lang="en-US" altLang="en-US" sz="2000" i="1" dirty="0"/>
              <a:t>retrograde</a:t>
            </a:r>
            <a:r>
              <a:rPr lang="en-US" altLang="en-US" sz="2000" dirty="0"/>
              <a:t>.</a:t>
            </a:r>
            <a:endParaRPr lang="en-US" altLang="en-US" sz="2000" i="1" dirty="0"/>
          </a:p>
        </p:txBody>
      </p:sp>
    </p:spTree>
    <p:extLst>
      <p:ext uri="{BB962C8B-B14F-4D97-AF65-F5344CB8AC3E}">
        <p14:creationId xmlns:p14="http://schemas.microsoft.com/office/powerpoint/2010/main" val="1061040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286000"/>
            <a:ext cx="6705600" cy="2209799"/>
          </a:xfrm>
        </p:spPr>
        <p:txBody>
          <a:bodyPr anchor="ctr"/>
          <a:lstStyle/>
          <a:p>
            <a:pPr algn="ctr"/>
            <a:r>
              <a:rPr lang="en-US" sz="4000" cap="none" dirty="0">
                <a:solidFill>
                  <a:srgbClr val="AD0B1E"/>
                </a:solidFill>
                <a:latin typeface="Times New Roman" panose="02020603050405020304" pitchFamily="18" charset="0"/>
                <a:ea typeface="Tahoma" panose="020B0604030504040204" pitchFamily="34" charset="0"/>
                <a:cs typeface="Times New Roman" panose="02020603050405020304" pitchFamily="18" charset="0"/>
              </a:rPr>
              <a:t>End of Chapter </a:t>
            </a:r>
            <a:r>
              <a:rPr lang="en-US" sz="4000" dirty="0">
                <a:solidFill>
                  <a:srgbClr val="AD0B1E"/>
                </a:solidFill>
                <a:latin typeface="Times New Roman" panose="02020603050405020304" pitchFamily="18" charset="0"/>
                <a:ea typeface="Tahoma" panose="020B0604030504040204" pitchFamily="34" charset="0"/>
                <a:cs typeface="Times New Roman" panose="02020603050405020304" pitchFamily="18" charset="0"/>
              </a:rPr>
              <a:t>18</a:t>
            </a:r>
            <a:endParaRPr lang="en-IN" sz="4000" cap="none" dirty="0">
              <a:solidFill>
                <a:srgbClr val="AD0B1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1702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79526"/>
          </a:xfrm>
        </p:spPr>
        <p:txBody>
          <a:bodyPr/>
          <a:lstStyle/>
          <a:p>
            <a:r>
              <a:rPr lang="en-US" altLang="en-US" b="1" dirty="0">
                <a:solidFill>
                  <a:srgbClr val="AD0B1E"/>
                </a:solidFill>
                <a:ea typeface="ＭＳ Ｐゴシック" pitchFamily="34" charset="-128"/>
              </a:rPr>
              <a:t>Angular Momentum of a Rigid Body in Three Dimensions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9" name="Picture 18" descr="r'_i is the position of particle i relative to the center of mass G of the body. v'_i is the velocity of the particle relative to G. x, y, and z are coordinates parallel to the global X, Y, Z and axes, but having G as their origi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355759"/>
            <a:ext cx="2372119" cy="2146482"/>
          </a:xfrm>
          <a:prstGeom prst="rect">
            <a:avLst/>
          </a:prstGeom>
        </p:spPr>
      </p:pic>
      <p:sp>
        <p:nvSpPr>
          <p:cNvPr id="6" name="Content Placeholder 5"/>
          <p:cNvSpPr>
            <a:spLocks noGrp="1"/>
          </p:cNvSpPr>
          <p:nvPr>
            <p:ph idx="13"/>
          </p:nvPr>
        </p:nvSpPr>
        <p:spPr>
          <a:xfrm>
            <a:off x="2984710" y="1600200"/>
            <a:ext cx="5854490" cy="377851"/>
          </a:xfrm>
        </p:spPr>
        <p:txBody>
          <a:bodyPr/>
          <a:lstStyle/>
          <a:p>
            <a:pPr marL="292608" indent="-292608">
              <a:spcBef>
                <a:spcPts val="0"/>
              </a:spcBef>
              <a:spcAft>
                <a:spcPts val="0"/>
              </a:spcAft>
              <a:buFont typeface="Arial" panose="020B0604020202020204" pitchFamily="34" charset="0"/>
              <a:buChar char="•"/>
            </a:pPr>
            <a:r>
              <a:rPr lang="en-US" altLang="en-US" sz="2000" dirty="0"/>
              <a:t>Angular momentum of a body about its mass center,</a:t>
            </a:r>
          </a:p>
        </p:txBody>
      </p:sp>
      <p:graphicFrame>
        <p:nvGraphicFramePr>
          <p:cNvPr id="14" name="Object 6"/>
          <p:cNvGraphicFramePr>
            <a:graphicFrameLocks noChangeAspect="1"/>
          </p:cNvGraphicFramePr>
          <p:nvPr>
            <p:extLst>
              <p:ext uri="{D42A27DB-BD31-4B8C-83A1-F6EECF244321}">
                <p14:modId xmlns:p14="http://schemas.microsoft.com/office/powerpoint/2010/main" val="3467288197"/>
              </p:ext>
            </p:extLst>
          </p:nvPr>
        </p:nvGraphicFramePr>
        <p:xfrm>
          <a:off x="3581400" y="2006967"/>
          <a:ext cx="3327190" cy="583833"/>
        </p:xfrm>
        <a:graphic>
          <a:graphicData uri="http://schemas.openxmlformats.org/presentationml/2006/ole">
            <mc:AlternateContent xmlns:mc="http://schemas.openxmlformats.org/markup-compatibility/2006">
              <mc:Choice xmlns:v="urn:schemas-microsoft-com:vml" Requires="v">
                <p:oleObj spid="_x0000_s141731" name="Equation" r:id="rId4" imgW="2463480" imgH="431640" progId="Equation.DSMT4">
                  <p:embed/>
                </p:oleObj>
              </mc:Choice>
              <mc:Fallback>
                <p:oleObj name="Equation" r:id="rId4" imgW="2463480" imgH="431640" progId="Equation.DSMT4">
                  <p:embed/>
                  <p:pic>
                    <p:nvPicPr>
                      <p:cNvPr id="4" name="Object 6"/>
                      <p:cNvPicPr>
                        <a:picLocks noChangeAspect="1" noChangeArrowheads="1"/>
                      </p:cNvPicPr>
                      <p:nvPr/>
                    </p:nvPicPr>
                    <p:blipFill>
                      <a:blip r:embed="rId5"/>
                      <a:srcRect/>
                      <a:stretch>
                        <a:fillRect/>
                      </a:stretch>
                    </p:blipFill>
                    <p:spPr bwMode="auto">
                      <a:xfrm>
                        <a:off x="3581400" y="2006967"/>
                        <a:ext cx="3327190" cy="583833"/>
                      </a:xfrm>
                      <a:prstGeom prst="rect">
                        <a:avLst/>
                      </a:prstGeom>
                      <a:noFill/>
                      <a:ln>
                        <a:noFill/>
                      </a:ln>
                      <a:effectLst/>
                    </p:spPr>
                  </p:pic>
                </p:oleObj>
              </mc:Fallback>
            </mc:AlternateContent>
          </a:graphicData>
        </a:graphic>
      </p:graphicFrame>
      <p:sp>
        <p:nvSpPr>
          <p:cNvPr id="7" name="Content Placeholder 6"/>
          <p:cNvSpPr>
            <a:spLocks noGrp="1"/>
          </p:cNvSpPr>
          <p:nvPr>
            <p:ph idx="14"/>
          </p:nvPr>
        </p:nvSpPr>
        <p:spPr>
          <a:xfrm>
            <a:off x="3124200" y="2667000"/>
            <a:ext cx="4995666" cy="377851"/>
          </a:xfrm>
        </p:spPr>
        <p:txBody>
          <a:bodyPr/>
          <a:lstStyle/>
          <a:p>
            <a:pPr marL="292608" indent="-292608">
              <a:spcBef>
                <a:spcPts val="0"/>
              </a:spcBef>
              <a:spcAft>
                <a:spcPts val="0"/>
              </a:spcAft>
              <a:buFont typeface="Arial" panose="020B0604020202020204" pitchFamily="34" charset="0"/>
              <a:buChar char="•"/>
            </a:pPr>
            <a:r>
              <a:rPr lang="en-US" altLang="en-US" sz="2000" dirty="0"/>
              <a:t>The </a:t>
            </a:r>
            <a:r>
              <a:rPr lang="en-US" altLang="en-US" sz="2000" i="1" dirty="0"/>
              <a:t>x</a:t>
            </a:r>
            <a:r>
              <a:rPr lang="en-US" altLang="en-US" sz="2000" dirty="0"/>
              <a:t> component of the angular momentum,</a:t>
            </a:r>
          </a:p>
        </p:txBody>
      </p:sp>
      <p:graphicFrame>
        <p:nvGraphicFramePr>
          <p:cNvPr id="15" name="Object 5"/>
          <p:cNvGraphicFramePr>
            <a:graphicFrameLocks noChangeAspect="1"/>
          </p:cNvGraphicFramePr>
          <p:nvPr>
            <p:extLst>
              <p:ext uri="{D42A27DB-BD31-4B8C-83A1-F6EECF244321}">
                <p14:modId xmlns:p14="http://schemas.microsoft.com/office/powerpoint/2010/main" val="1177312168"/>
              </p:ext>
            </p:extLst>
          </p:nvPr>
        </p:nvGraphicFramePr>
        <p:xfrm>
          <a:off x="3525944" y="3124200"/>
          <a:ext cx="4475056" cy="1736589"/>
        </p:xfrm>
        <a:graphic>
          <a:graphicData uri="http://schemas.openxmlformats.org/presentationml/2006/ole">
            <mc:AlternateContent xmlns:mc="http://schemas.openxmlformats.org/markup-compatibility/2006">
              <mc:Choice xmlns:v="urn:schemas-microsoft-com:vml" Requires="v">
                <p:oleObj spid="_x0000_s141732" name="Equation" r:id="rId6" imgW="5956300" imgH="2311400" progId="Equation.3">
                  <p:embed/>
                </p:oleObj>
              </mc:Choice>
              <mc:Fallback>
                <p:oleObj name="Equation" r:id="rId6" imgW="5956300" imgH="2311400" progId="Equation.3">
                  <p:embed/>
                  <p:pic>
                    <p:nvPicPr>
                      <p:cNvPr id="717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5944" y="3124200"/>
                        <a:ext cx="4475056" cy="17365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2"/>
          <p:cNvGraphicFramePr>
            <a:graphicFrameLocks noChangeAspect="1"/>
          </p:cNvGraphicFramePr>
          <p:nvPr>
            <p:extLst>
              <p:ext uri="{D42A27DB-BD31-4B8C-83A1-F6EECF244321}">
                <p14:modId xmlns:p14="http://schemas.microsoft.com/office/powerpoint/2010/main" val="1679841045"/>
              </p:ext>
            </p:extLst>
          </p:nvPr>
        </p:nvGraphicFramePr>
        <p:xfrm>
          <a:off x="3593301" y="4890445"/>
          <a:ext cx="3998925" cy="367355"/>
        </p:xfrm>
        <a:graphic>
          <a:graphicData uri="http://schemas.openxmlformats.org/presentationml/2006/ole">
            <mc:AlternateContent xmlns:mc="http://schemas.openxmlformats.org/markup-compatibility/2006">
              <mc:Choice xmlns:v="urn:schemas-microsoft-com:vml" Requires="v">
                <p:oleObj spid="_x0000_s141733" name="Equation" r:id="rId8" imgW="4838700" imgH="444500" progId="Equation.3">
                  <p:embed/>
                </p:oleObj>
              </mc:Choice>
              <mc:Fallback>
                <p:oleObj name="Equation" r:id="rId8" imgW="4838700" imgH="444500" progId="Equation.3">
                  <p:embed/>
                  <p:pic>
                    <p:nvPicPr>
                      <p:cNvPr id="718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3301" y="4890445"/>
                        <a:ext cx="3998925" cy="367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3"/>
          <p:cNvGraphicFramePr>
            <a:graphicFrameLocks noChangeAspect="1"/>
          </p:cNvGraphicFramePr>
          <p:nvPr>
            <p:extLst>
              <p:ext uri="{D42A27DB-BD31-4B8C-83A1-F6EECF244321}">
                <p14:modId xmlns:p14="http://schemas.microsoft.com/office/powerpoint/2010/main" val="602538623"/>
              </p:ext>
            </p:extLst>
          </p:nvPr>
        </p:nvGraphicFramePr>
        <p:xfrm>
          <a:off x="3924300" y="5346700"/>
          <a:ext cx="2172645" cy="304380"/>
        </p:xfrm>
        <a:graphic>
          <a:graphicData uri="http://schemas.openxmlformats.org/presentationml/2006/ole">
            <mc:AlternateContent xmlns:mc="http://schemas.openxmlformats.org/markup-compatibility/2006">
              <mc:Choice xmlns:v="urn:schemas-microsoft-com:vml" Requires="v">
                <p:oleObj spid="_x0000_s141734" name="Equation" r:id="rId10" imgW="2628900" imgH="368300" progId="Equation.DSMT4">
                  <p:embed/>
                </p:oleObj>
              </mc:Choice>
              <mc:Fallback>
                <p:oleObj name="Equation" r:id="rId10" imgW="2628900" imgH="368300" progId="Equation.DSMT4">
                  <p:embed/>
                  <p:pic>
                    <p:nvPicPr>
                      <p:cNvPr id="7181"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4300" y="5346700"/>
                        <a:ext cx="2172645" cy="304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4"/>
          <p:cNvGraphicFramePr>
            <a:graphicFrameLocks noChangeAspect="1"/>
          </p:cNvGraphicFramePr>
          <p:nvPr>
            <p:extLst>
              <p:ext uri="{D42A27DB-BD31-4B8C-83A1-F6EECF244321}">
                <p14:modId xmlns:p14="http://schemas.microsoft.com/office/powerpoint/2010/main" val="3500904438"/>
              </p:ext>
            </p:extLst>
          </p:nvPr>
        </p:nvGraphicFramePr>
        <p:xfrm>
          <a:off x="3657600" y="5791200"/>
          <a:ext cx="2550495" cy="671735"/>
        </p:xfrm>
        <a:graphic>
          <a:graphicData uri="http://schemas.openxmlformats.org/presentationml/2006/ole">
            <mc:AlternateContent xmlns:mc="http://schemas.openxmlformats.org/markup-compatibility/2006">
              <mc:Choice xmlns:v="urn:schemas-microsoft-com:vml" Requires="v">
                <p:oleObj spid="_x0000_s141735" name="Equation" r:id="rId12" imgW="3086100" imgH="812800" progId="Equation.DSMT4">
                  <p:embed/>
                </p:oleObj>
              </mc:Choice>
              <mc:Fallback>
                <p:oleObj name="Equation" r:id="rId12" imgW="3086100" imgH="812800" progId="Equation.DSMT4">
                  <p:embed/>
                  <p:pic>
                    <p:nvPicPr>
                      <p:cNvPr id="7182"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57600" y="5791200"/>
                        <a:ext cx="2550495" cy="671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98184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09924"/>
          </a:xfrm>
        </p:spPr>
        <p:txBody>
          <a:bodyPr/>
          <a:lstStyle/>
          <a:p>
            <a:r>
              <a:rPr lang="en-US" altLang="en-US" b="1" dirty="0">
                <a:solidFill>
                  <a:srgbClr val="AD0B1E"/>
                </a:solidFill>
                <a:ea typeface="ＭＳ Ｐゴシック" pitchFamily="34" charset="-128"/>
              </a:rPr>
              <a:t>Angular Momentum of a Rigid Body in Three Dimensions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102" y="1676400"/>
            <a:ext cx="2646498" cy="2394760"/>
          </a:xfrm>
          <a:prstGeom prst="rect">
            <a:avLst/>
          </a:prstGeom>
        </p:spPr>
      </p:pic>
      <p:graphicFrame>
        <p:nvGraphicFramePr>
          <p:cNvPr id="21" name="Object 10"/>
          <p:cNvGraphicFramePr>
            <a:graphicFrameLocks noChangeAspect="1"/>
          </p:cNvGraphicFramePr>
          <p:nvPr>
            <p:extLst>
              <p:ext uri="{D42A27DB-BD31-4B8C-83A1-F6EECF244321}">
                <p14:modId xmlns:p14="http://schemas.microsoft.com/office/powerpoint/2010/main" val="1743451300"/>
              </p:ext>
            </p:extLst>
          </p:nvPr>
        </p:nvGraphicFramePr>
        <p:xfrm>
          <a:off x="705113" y="4419600"/>
          <a:ext cx="2571487" cy="998420"/>
        </p:xfrm>
        <a:graphic>
          <a:graphicData uri="http://schemas.openxmlformats.org/presentationml/2006/ole">
            <mc:AlternateContent xmlns:mc="http://schemas.openxmlformats.org/markup-compatibility/2006">
              <mc:Choice xmlns:v="urn:schemas-microsoft-com:vml" Requires="v">
                <p:oleObj spid="_x0000_s143022" name="Equation" r:id="rId5" imgW="3111500" imgH="1231900" progId="Equation.3">
                  <p:embed/>
                </p:oleObj>
              </mc:Choice>
              <mc:Fallback>
                <p:oleObj name="Equation" r:id="rId5" imgW="3111500" imgH="1231900" progId="Equation.3">
                  <p:embed/>
                  <p:pic>
                    <p:nvPicPr>
                      <p:cNvPr id="8213"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113" y="4419600"/>
                        <a:ext cx="2571487" cy="998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505200" y="1469288"/>
            <a:ext cx="4953000" cy="343501"/>
          </a:xfrm>
        </p:spPr>
        <p:txBody>
          <a:bodyPr/>
          <a:lstStyle/>
          <a:p>
            <a:pPr marL="292608" indent="-292608">
              <a:spcBef>
                <a:spcPts val="0"/>
              </a:spcBef>
              <a:spcAft>
                <a:spcPts val="0"/>
              </a:spcAft>
              <a:buFont typeface="Arial" panose="020B0604020202020204" pitchFamily="34" charset="0"/>
              <a:buChar char="•"/>
            </a:pPr>
            <a:r>
              <a:rPr lang="en-US" altLang="en-US" sz="2000" dirty="0"/>
              <a:t>Transformation of</a:t>
            </a:r>
            <a:endParaRPr lang="en-US" sz="2000" dirty="0"/>
          </a:p>
        </p:txBody>
      </p:sp>
      <p:graphicFrame>
        <p:nvGraphicFramePr>
          <p:cNvPr id="14" name="Object 8"/>
          <p:cNvGraphicFramePr>
            <a:graphicFrameLocks noChangeAspect="1"/>
          </p:cNvGraphicFramePr>
          <p:nvPr>
            <p:extLst>
              <p:ext uri="{D42A27DB-BD31-4B8C-83A1-F6EECF244321}">
                <p14:modId xmlns:p14="http://schemas.microsoft.com/office/powerpoint/2010/main" val="2753181698"/>
              </p:ext>
            </p:extLst>
          </p:nvPr>
        </p:nvGraphicFramePr>
        <p:xfrm>
          <a:off x="5791200" y="1447800"/>
          <a:ext cx="1169938" cy="449976"/>
        </p:xfrm>
        <a:graphic>
          <a:graphicData uri="http://schemas.openxmlformats.org/presentationml/2006/ole">
            <mc:AlternateContent xmlns:mc="http://schemas.openxmlformats.org/markup-compatibility/2006">
              <mc:Choice xmlns:v="urn:schemas-microsoft-com:vml" Requires="v">
                <p:oleObj spid="_x0000_s143023" name="Equation" r:id="rId7" imgW="660240" imgH="253800" progId="Equation.DSMT4">
                  <p:embed/>
                </p:oleObj>
              </mc:Choice>
              <mc:Fallback>
                <p:oleObj name="Equation" r:id="rId7" imgW="660240" imgH="253800" progId="Equation.DSMT4">
                  <p:embed/>
                  <p:pic>
                    <p:nvPicPr>
                      <p:cNvPr id="8210" name="Object 8"/>
                      <p:cNvPicPr>
                        <a:picLocks noChangeAspect="1" noChangeArrowheads="1"/>
                      </p:cNvPicPr>
                      <p:nvPr/>
                    </p:nvPicPr>
                    <p:blipFill>
                      <a:blip r:embed="rId8"/>
                      <a:srcRect/>
                      <a:stretch>
                        <a:fillRect/>
                      </a:stretch>
                    </p:blipFill>
                    <p:spPr bwMode="auto">
                      <a:xfrm>
                        <a:off x="5791200" y="1447800"/>
                        <a:ext cx="1169938" cy="449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810000" y="1469288"/>
            <a:ext cx="4876800" cy="700163"/>
          </a:xfrm>
        </p:spPr>
        <p:txBody>
          <a:bodyPr/>
          <a:lstStyle/>
          <a:p>
            <a:pPr indent="3032125"/>
            <a:r>
              <a:rPr lang="en-US" altLang="en-US" sz="2000" dirty="0"/>
              <a:t> is characterized by the inertia tensor for the body,</a:t>
            </a:r>
          </a:p>
        </p:txBody>
      </p:sp>
      <p:graphicFrame>
        <p:nvGraphicFramePr>
          <p:cNvPr id="15" name="Object 7"/>
          <p:cNvGraphicFramePr>
            <a:graphicFrameLocks noChangeAspect="1"/>
          </p:cNvGraphicFramePr>
          <p:nvPr>
            <p:extLst>
              <p:ext uri="{D42A27DB-BD31-4B8C-83A1-F6EECF244321}">
                <p14:modId xmlns:p14="http://schemas.microsoft.com/office/powerpoint/2010/main" val="1421025803"/>
              </p:ext>
            </p:extLst>
          </p:nvPr>
        </p:nvGraphicFramePr>
        <p:xfrm>
          <a:off x="4657436" y="2209800"/>
          <a:ext cx="2124364" cy="1085273"/>
        </p:xfrm>
        <a:graphic>
          <a:graphicData uri="http://schemas.openxmlformats.org/presentationml/2006/ole">
            <mc:AlternateContent xmlns:mc="http://schemas.openxmlformats.org/markup-compatibility/2006">
              <mc:Choice xmlns:v="urn:schemas-microsoft-com:vml" Requires="v">
                <p:oleObj spid="_x0000_s143024" name="Equation" r:id="rId9" imgW="2336800" imgH="1193800" progId="Equation.3">
                  <p:embed/>
                </p:oleObj>
              </mc:Choice>
              <mc:Fallback>
                <p:oleObj name="Equation" r:id="rId9" imgW="2336800" imgH="1193800" progId="Equation.3">
                  <p:embed/>
                  <p:pic>
                    <p:nvPicPr>
                      <p:cNvPr id="8208"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7436" y="2209800"/>
                        <a:ext cx="2124364" cy="1085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3505200" y="3352800"/>
            <a:ext cx="4953000" cy="343501"/>
          </a:xfrm>
        </p:spPr>
        <p:txBody>
          <a:bodyPr/>
          <a:lstStyle/>
          <a:p>
            <a:pPr marL="292608" indent="-292608">
              <a:spcBef>
                <a:spcPts val="0"/>
              </a:spcBef>
              <a:spcAft>
                <a:spcPts val="0"/>
              </a:spcAft>
              <a:buFont typeface="Arial" panose="020B0604020202020204" pitchFamily="34" charset="0"/>
              <a:buChar char="•"/>
            </a:pPr>
            <a:r>
              <a:rPr lang="en-US" altLang="en-US" sz="2000" dirty="0"/>
              <a:t>With respect to the principal axes of inertia,</a:t>
            </a:r>
          </a:p>
        </p:txBody>
      </p:sp>
      <p:graphicFrame>
        <p:nvGraphicFramePr>
          <p:cNvPr id="19" name="Object 6"/>
          <p:cNvGraphicFramePr>
            <a:graphicFrameLocks noChangeAspect="1"/>
          </p:cNvGraphicFramePr>
          <p:nvPr>
            <p:extLst>
              <p:ext uri="{D42A27DB-BD31-4B8C-83A1-F6EECF244321}">
                <p14:modId xmlns:p14="http://schemas.microsoft.com/office/powerpoint/2010/main" val="1024626331"/>
              </p:ext>
            </p:extLst>
          </p:nvPr>
        </p:nvGraphicFramePr>
        <p:xfrm>
          <a:off x="4759036" y="3860800"/>
          <a:ext cx="1489364" cy="1016000"/>
        </p:xfrm>
        <a:graphic>
          <a:graphicData uri="http://schemas.openxmlformats.org/presentationml/2006/ole">
            <mc:AlternateContent xmlns:mc="http://schemas.openxmlformats.org/markup-compatibility/2006">
              <mc:Choice xmlns:v="urn:schemas-microsoft-com:vml" Requires="v">
                <p:oleObj spid="_x0000_s143025" name="Equation" r:id="rId11" imgW="1638300" imgH="1117600" progId="Equation.3">
                  <p:embed/>
                </p:oleObj>
              </mc:Choice>
              <mc:Fallback>
                <p:oleObj name="Equation" r:id="rId11" imgW="1638300" imgH="1117600" progId="Equation.3">
                  <p:embed/>
                  <p:pic>
                    <p:nvPicPr>
                      <p:cNvPr id="8206"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59036" y="3860800"/>
                        <a:ext cx="1489364"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
          <p:cNvGraphicFramePr>
            <a:graphicFrameLocks noChangeAspect="1"/>
          </p:cNvGraphicFramePr>
          <p:nvPr>
            <p:extLst>
              <p:ext uri="{D42A27DB-BD31-4B8C-83A1-F6EECF244321}">
                <p14:modId xmlns:p14="http://schemas.microsoft.com/office/powerpoint/2010/main" val="3709028319"/>
              </p:ext>
            </p:extLst>
          </p:nvPr>
        </p:nvGraphicFramePr>
        <p:xfrm>
          <a:off x="4082473" y="4999182"/>
          <a:ext cx="3994727" cy="334818"/>
        </p:xfrm>
        <a:graphic>
          <a:graphicData uri="http://schemas.openxmlformats.org/presentationml/2006/ole">
            <mc:AlternateContent xmlns:mc="http://schemas.openxmlformats.org/markup-compatibility/2006">
              <mc:Choice xmlns:v="urn:schemas-microsoft-com:vml" Requires="v">
                <p:oleObj spid="_x0000_s143026" name="Equation" r:id="rId13" imgW="4394200" imgH="368300" progId="Equation.DSMT4">
                  <p:embed/>
                </p:oleObj>
              </mc:Choice>
              <mc:Fallback>
                <p:oleObj name="Equation" r:id="rId13" imgW="4394200" imgH="368300" progId="Equation.DSMT4">
                  <p:embed/>
                  <p:pic>
                    <p:nvPicPr>
                      <p:cNvPr id="28689"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82473" y="4999182"/>
                        <a:ext cx="3994727" cy="3348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6"/>
          </p:nvPr>
        </p:nvSpPr>
        <p:spPr>
          <a:xfrm>
            <a:off x="3505200" y="5326238"/>
            <a:ext cx="4953000" cy="343501"/>
          </a:xfrm>
        </p:spPr>
        <p:txBody>
          <a:bodyPr/>
          <a:lstStyle/>
          <a:p>
            <a:pPr marL="292608" indent="-292608">
              <a:spcBef>
                <a:spcPts val="0"/>
              </a:spcBef>
              <a:spcAft>
                <a:spcPts val="0"/>
              </a:spcAft>
              <a:buFont typeface="Arial" panose="020B0604020202020204" pitchFamily="34" charset="0"/>
              <a:buChar char="•"/>
            </a:pPr>
            <a:r>
              <a:rPr lang="en-US" altLang="en-US" sz="2000" dirty="0"/>
              <a:t>The angular momentum </a:t>
            </a:r>
            <a:endParaRPr lang="en-US" sz="2000" dirty="0"/>
          </a:p>
        </p:txBody>
      </p:sp>
      <p:graphicFrame>
        <p:nvGraphicFramePr>
          <p:cNvPr id="16" name="Object 3"/>
          <p:cNvGraphicFramePr>
            <a:graphicFrameLocks noChangeAspect="1"/>
          </p:cNvGraphicFramePr>
          <p:nvPr>
            <p:extLst>
              <p:ext uri="{D42A27DB-BD31-4B8C-83A1-F6EECF244321}">
                <p14:modId xmlns:p14="http://schemas.microsoft.com/office/powerpoint/2010/main" val="2785127232"/>
              </p:ext>
            </p:extLst>
          </p:nvPr>
        </p:nvGraphicFramePr>
        <p:xfrm>
          <a:off x="6324600" y="5392929"/>
          <a:ext cx="369455" cy="323273"/>
        </p:xfrm>
        <a:graphic>
          <a:graphicData uri="http://schemas.openxmlformats.org/presentationml/2006/ole">
            <mc:AlternateContent xmlns:mc="http://schemas.openxmlformats.org/markup-compatibility/2006">
              <mc:Choice xmlns:v="urn:schemas-microsoft-com:vml" Requires="v">
                <p:oleObj spid="_x0000_s143027" name="Equation" r:id="rId15" imgW="406048" imgH="355292" progId="Equation.3">
                  <p:embed/>
                </p:oleObj>
              </mc:Choice>
              <mc:Fallback>
                <p:oleObj name="Equation" r:id="rId15" imgW="406048" imgH="355292" progId="Equation.3">
                  <p:embed/>
                  <p:pic>
                    <p:nvPicPr>
                      <p:cNvPr id="8202"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24600" y="5392929"/>
                        <a:ext cx="369455" cy="323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Content Placeholder 9"/>
          <p:cNvSpPr>
            <a:spLocks noGrp="1"/>
          </p:cNvSpPr>
          <p:nvPr>
            <p:ph idx="17"/>
          </p:nvPr>
        </p:nvSpPr>
        <p:spPr>
          <a:xfrm>
            <a:off x="3810000" y="5326239"/>
            <a:ext cx="4876800" cy="694764"/>
          </a:xfrm>
        </p:spPr>
        <p:txBody>
          <a:bodyPr/>
          <a:lstStyle/>
          <a:p>
            <a:pPr indent="2863850"/>
            <a:r>
              <a:rPr lang="en-US" altLang="en-US" sz="2000" dirty="0"/>
              <a:t>of a rigid body and its angular velocity</a:t>
            </a:r>
            <a:endParaRPr lang="en-US" sz="2000" dirty="0"/>
          </a:p>
        </p:txBody>
      </p:sp>
      <p:graphicFrame>
        <p:nvGraphicFramePr>
          <p:cNvPr id="17" name="Object 4"/>
          <p:cNvGraphicFramePr>
            <a:graphicFrameLocks noChangeAspect="1"/>
          </p:cNvGraphicFramePr>
          <p:nvPr>
            <p:extLst>
              <p:ext uri="{D42A27DB-BD31-4B8C-83A1-F6EECF244321}">
                <p14:modId xmlns:p14="http://schemas.microsoft.com/office/powerpoint/2010/main" val="1708574701"/>
              </p:ext>
            </p:extLst>
          </p:nvPr>
        </p:nvGraphicFramePr>
        <p:xfrm>
          <a:off x="6337300" y="5716202"/>
          <a:ext cx="215900" cy="241300"/>
        </p:xfrm>
        <a:graphic>
          <a:graphicData uri="http://schemas.openxmlformats.org/presentationml/2006/ole">
            <mc:AlternateContent xmlns:mc="http://schemas.openxmlformats.org/markup-compatibility/2006">
              <mc:Choice xmlns:v="urn:schemas-microsoft-com:vml" Requires="v">
                <p:oleObj spid="_x0000_s143028" name="Equation" r:id="rId17" imgW="215713" imgH="241091" progId="Equation.3">
                  <p:embed/>
                </p:oleObj>
              </mc:Choice>
              <mc:Fallback>
                <p:oleObj name="Equation" r:id="rId17" imgW="215713" imgH="241091" progId="Equation.3">
                  <p:embed/>
                  <p:pic>
                    <p:nvPicPr>
                      <p:cNvPr id="8203" name="Object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37300" y="5716202"/>
                        <a:ext cx="2159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Content Placeholder 10"/>
          <p:cNvSpPr>
            <a:spLocks noGrp="1"/>
          </p:cNvSpPr>
          <p:nvPr>
            <p:ph idx="18"/>
          </p:nvPr>
        </p:nvSpPr>
        <p:spPr>
          <a:xfrm>
            <a:off x="3810000" y="5647765"/>
            <a:ext cx="4876800" cy="660109"/>
          </a:xfrm>
        </p:spPr>
        <p:txBody>
          <a:bodyPr/>
          <a:lstStyle/>
          <a:p>
            <a:pPr indent="2682875">
              <a:tabLst>
                <a:tab pos="2863850" algn="l"/>
              </a:tabLst>
            </a:pPr>
            <a:r>
              <a:rPr lang="en-US" altLang="en-US" sz="2000" dirty="0"/>
              <a:t>have the same direction if, and only if,</a:t>
            </a:r>
            <a:endParaRPr lang="en-US" sz="2000" b="1" dirty="0"/>
          </a:p>
        </p:txBody>
      </p:sp>
      <p:graphicFrame>
        <p:nvGraphicFramePr>
          <p:cNvPr id="18" name="Object 5"/>
          <p:cNvGraphicFramePr>
            <a:graphicFrameLocks noChangeAspect="1"/>
          </p:cNvGraphicFramePr>
          <p:nvPr>
            <p:extLst>
              <p:ext uri="{D42A27DB-BD31-4B8C-83A1-F6EECF244321}">
                <p14:modId xmlns:p14="http://schemas.microsoft.com/office/powerpoint/2010/main" val="910352692"/>
              </p:ext>
            </p:extLst>
          </p:nvPr>
        </p:nvGraphicFramePr>
        <p:xfrm>
          <a:off x="6341512" y="6061197"/>
          <a:ext cx="207475" cy="231885"/>
        </p:xfrm>
        <a:graphic>
          <a:graphicData uri="http://schemas.openxmlformats.org/presentationml/2006/ole">
            <mc:AlternateContent xmlns:mc="http://schemas.openxmlformats.org/markup-compatibility/2006">
              <mc:Choice xmlns:v="urn:schemas-microsoft-com:vml" Requires="v">
                <p:oleObj spid="_x0000_s143029" name="Equation" r:id="rId19" imgW="215713" imgH="241091" progId="Equation.3">
                  <p:embed/>
                </p:oleObj>
              </mc:Choice>
              <mc:Fallback>
                <p:oleObj name="Equation" r:id="rId19" imgW="215713" imgH="241091" progId="Equation.3">
                  <p:embed/>
                  <p:pic>
                    <p:nvPicPr>
                      <p:cNvPr id="8203" name="Object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41512" y="6061197"/>
                        <a:ext cx="207475" cy="231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Content Placeholder 11"/>
          <p:cNvSpPr>
            <a:spLocks noGrp="1"/>
          </p:cNvSpPr>
          <p:nvPr>
            <p:ph idx="19"/>
          </p:nvPr>
        </p:nvSpPr>
        <p:spPr>
          <a:xfrm>
            <a:off x="3810000" y="5957502"/>
            <a:ext cx="4799464" cy="625435"/>
          </a:xfrm>
        </p:spPr>
        <p:txBody>
          <a:bodyPr/>
          <a:lstStyle/>
          <a:p>
            <a:pPr indent="2682875"/>
            <a:r>
              <a:rPr lang="en-US" altLang="en-US" sz="2000" dirty="0"/>
              <a:t>is directed along a principal axis of inertia.</a:t>
            </a:r>
            <a:endParaRPr lang="en-US" sz="2000" dirty="0"/>
          </a:p>
        </p:txBody>
      </p:sp>
    </p:spTree>
    <p:extLst>
      <p:ext uri="{BB962C8B-B14F-4D97-AF65-F5344CB8AC3E}">
        <p14:creationId xmlns:p14="http://schemas.microsoft.com/office/powerpoint/2010/main" val="667521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P spid="11" grpId="0" build="p"/>
      <p:bldP spid="1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altLang="en-US" b="1" dirty="0">
                <a:solidFill>
                  <a:srgbClr val="AD0B1E"/>
                </a:solidFill>
                <a:ea typeface="ＭＳ Ｐゴシック" pitchFamily="34" charset="-128"/>
              </a:rPr>
              <a:t>Rigid Body Angular Momentum in Three Dimensions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052" y="1828800"/>
            <a:ext cx="2868148" cy="2955472"/>
          </a:xfrm>
          <a:prstGeom prst="rect">
            <a:avLst/>
          </a:prstGeom>
        </p:spPr>
      </p:pic>
      <p:sp>
        <p:nvSpPr>
          <p:cNvPr id="6" name="Content Placeholder 5"/>
          <p:cNvSpPr>
            <a:spLocks noGrp="1"/>
          </p:cNvSpPr>
          <p:nvPr>
            <p:ph idx="13"/>
          </p:nvPr>
        </p:nvSpPr>
        <p:spPr>
          <a:xfrm>
            <a:off x="3581400" y="1639875"/>
            <a:ext cx="5105400" cy="615176"/>
          </a:xfrm>
        </p:spPr>
        <p:txBody>
          <a:bodyPr/>
          <a:lstStyle/>
          <a:p>
            <a:pPr marL="292608" indent="-292608">
              <a:spcBef>
                <a:spcPts val="0"/>
              </a:spcBef>
              <a:spcAft>
                <a:spcPts val="0"/>
              </a:spcAft>
              <a:buFont typeface="Arial" panose="020B0604020202020204" pitchFamily="34" charset="0"/>
              <a:buChar char="•"/>
            </a:pPr>
            <a:r>
              <a:rPr lang="en-US" altLang="en-US" sz="2000" dirty="0"/>
              <a:t>The momenta of the particles of a rigid body can be reduced to:</a:t>
            </a:r>
          </a:p>
        </p:txBody>
      </p:sp>
      <p:graphicFrame>
        <p:nvGraphicFramePr>
          <p:cNvPr id="14" name="Object 5"/>
          <p:cNvGraphicFramePr>
            <a:graphicFrameLocks noChangeAspect="1"/>
          </p:cNvGraphicFramePr>
          <p:nvPr>
            <p:extLst>
              <p:ext uri="{D42A27DB-BD31-4B8C-83A1-F6EECF244321}">
                <p14:modId xmlns:p14="http://schemas.microsoft.com/office/powerpoint/2010/main" val="1440894808"/>
              </p:ext>
            </p:extLst>
          </p:nvPr>
        </p:nvGraphicFramePr>
        <p:xfrm>
          <a:off x="4402138" y="2362560"/>
          <a:ext cx="2032000" cy="623455"/>
        </p:xfrm>
        <a:graphic>
          <a:graphicData uri="http://schemas.openxmlformats.org/presentationml/2006/ole">
            <mc:AlternateContent xmlns:mc="http://schemas.openxmlformats.org/markup-compatibility/2006">
              <mc:Choice xmlns:v="urn:schemas-microsoft-com:vml" Requires="v">
                <p:oleObj spid="_x0000_s143694" name="Equation" r:id="rId4" imgW="2235200" imgH="685800" progId="Equation.DSMT4">
                  <p:embed/>
                </p:oleObj>
              </mc:Choice>
              <mc:Fallback>
                <p:oleObj name="Equation" r:id="rId4" imgW="2235200" imgH="685800" progId="Equation.DSMT4">
                  <p:embed/>
                  <p:pic>
                    <p:nvPicPr>
                      <p:cNvPr id="923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2138" y="2362560"/>
                        <a:ext cx="2032000" cy="623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3"/>
          <p:cNvGraphicFramePr>
            <a:graphicFrameLocks noChangeAspect="1"/>
          </p:cNvGraphicFramePr>
          <p:nvPr>
            <p:extLst>
              <p:ext uri="{D42A27DB-BD31-4B8C-83A1-F6EECF244321}">
                <p14:modId xmlns:p14="http://schemas.microsoft.com/office/powerpoint/2010/main" val="2379839710"/>
              </p:ext>
            </p:extLst>
          </p:nvPr>
        </p:nvGraphicFramePr>
        <p:xfrm>
          <a:off x="4210628" y="3200400"/>
          <a:ext cx="3186545" cy="323273"/>
        </p:xfrm>
        <a:graphic>
          <a:graphicData uri="http://schemas.openxmlformats.org/presentationml/2006/ole">
            <mc:AlternateContent xmlns:mc="http://schemas.openxmlformats.org/markup-compatibility/2006">
              <mc:Choice xmlns:v="urn:schemas-microsoft-com:vml" Requires="v">
                <p:oleObj spid="_x0000_s143695" name="Equation" r:id="rId6" imgW="3505200" imgH="355600" progId="Equation.3">
                  <p:embed/>
                </p:oleObj>
              </mc:Choice>
              <mc:Fallback>
                <p:oleObj name="Equation" r:id="rId6" imgW="3505200" imgH="355600" progId="Equation.3">
                  <p:embed/>
                  <p:pic>
                    <p:nvPicPr>
                      <p:cNvPr id="922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0628" y="3200400"/>
                        <a:ext cx="3186545" cy="323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4"/>
          <p:cNvGraphicFramePr>
            <a:graphicFrameLocks noChangeAspect="1"/>
          </p:cNvGraphicFramePr>
          <p:nvPr>
            <p:extLst>
              <p:ext uri="{D42A27DB-BD31-4B8C-83A1-F6EECF244321}">
                <p14:modId xmlns:p14="http://schemas.microsoft.com/office/powerpoint/2010/main" val="3610231702"/>
              </p:ext>
            </p:extLst>
          </p:nvPr>
        </p:nvGraphicFramePr>
        <p:xfrm>
          <a:off x="4791364" y="3657600"/>
          <a:ext cx="2828636" cy="1098262"/>
        </p:xfrm>
        <a:graphic>
          <a:graphicData uri="http://schemas.openxmlformats.org/presentationml/2006/ole">
            <mc:AlternateContent xmlns:mc="http://schemas.openxmlformats.org/markup-compatibility/2006">
              <mc:Choice xmlns:v="urn:schemas-microsoft-com:vml" Requires="v">
                <p:oleObj spid="_x0000_s143696" name="Equation" r:id="rId8" imgW="3111500" imgH="1231900" progId="Equation.3">
                  <p:embed/>
                </p:oleObj>
              </mc:Choice>
              <mc:Fallback>
                <p:oleObj name="Equation" r:id="rId8" imgW="3111500" imgH="1231900" progId="Equation.3">
                  <p:embed/>
                  <p:pic>
                    <p:nvPicPr>
                      <p:cNvPr id="9228"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1364" y="3657600"/>
                        <a:ext cx="2828636" cy="109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581400" y="4953000"/>
            <a:ext cx="5105400" cy="716749"/>
          </a:xfrm>
        </p:spPr>
        <p:txBody>
          <a:bodyPr/>
          <a:lstStyle/>
          <a:p>
            <a:pPr marL="292608" indent="-292608">
              <a:spcBef>
                <a:spcPts val="0"/>
              </a:spcBef>
              <a:spcAft>
                <a:spcPts val="0"/>
              </a:spcAft>
              <a:buFont typeface="Arial" panose="020B0604020202020204" pitchFamily="34" charset="0"/>
              <a:buChar char="•"/>
            </a:pPr>
            <a:r>
              <a:rPr lang="en-US" altLang="en-US" sz="2000" dirty="0"/>
              <a:t>The angular momentum about any other given point </a:t>
            </a:r>
            <a:r>
              <a:rPr lang="en-US" altLang="en-US" sz="2000" i="1" dirty="0"/>
              <a:t>O</a:t>
            </a:r>
            <a:r>
              <a:rPr lang="en-US" altLang="en-US" sz="2000" dirty="0"/>
              <a:t> is </a:t>
            </a:r>
          </a:p>
        </p:txBody>
      </p:sp>
      <p:graphicFrame>
        <p:nvGraphicFramePr>
          <p:cNvPr id="17" name="Object 2"/>
          <p:cNvGraphicFramePr>
            <a:graphicFrameLocks noChangeAspect="1"/>
          </p:cNvGraphicFramePr>
          <p:nvPr>
            <p:extLst>
              <p:ext uri="{D42A27DB-BD31-4B8C-83A1-F6EECF244321}">
                <p14:modId xmlns:p14="http://schemas.microsoft.com/office/powerpoint/2010/main" val="99716443"/>
              </p:ext>
            </p:extLst>
          </p:nvPr>
        </p:nvGraphicFramePr>
        <p:xfrm>
          <a:off x="4546600" y="5848927"/>
          <a:ext cx="1778000" cy="323273"/>
        </p:xfrm>
        <a:graphic>
          <a:graphicData uri="http://schemas.openxmlformats.org/presentationml/2006/ole">
            <mc:AlternateContent xmlns:mc="http://schemas.openxmlformats.org/markup-compatibility/2006">
              <mc:Choice xmlns:v="urn:schemas-microsoft-com:vml" Requires="v">
                <p:oleObj spid="_x0000_s143697" name="Equation" r:id="rId10" imgW="1954951" imgH="355446" progId="Equation.3">
                  <p:embed/>
                </p:oleObj>
              </mc:Choice>
              <mc:Fallback>
                <p:oleObj name="Equation" r:id="rId10" imgW="1954951" imgH="355446" progId="Equation.3">
                  <p:embed/>
                  <p:pic>
                    <p:nvPicPr>
                      <p:cNvPr id="9224"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46600" y="5848927"/>
                        <a:ext cx="1778000" cy="323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43138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altLang="en-US" b="1" dirty="0">
                <a:solidFill>
                  <a:srgbClr val="AD0B1E"/>
                </a:solidFill>
                <a:ea typeface="ＭＳ Ｐゴシック" pitchFamily="34" charset="-128"/>
              </a:rPr>
              <a:t>Rigid Body Angular Momentum in Three Dimensions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30227"/>
            <a:ext cx="2493120" cy="2255973"/>
          </a:xfrm>
          <a:prstGeom prst="rect">
            <a:avLst/>
          </a:prstGeom>
        </p:spPr>
      </p:pic>
      <p:pic>
        <p:nvPicPr>
          <p:cNvPr id="18" name="Picture 17" descr="In general the direction of H_O is not necessarily the same as the direction of the angular velocity omeg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4141627"/>
            <a:ext cx="2192424" cy="2259173"/>
          </a:xfrm>
          <a:prstGeom prst="rect">
            <a:avLst/>
          </a:prstGeom>
        </p:spPr>
      </p:pic>
      <p:sp>
        <p:nvSpPr>
          <p:cNvPr id="6" name="Content Placeholder 5"/>
          <p:cNvSpPr>
            <a:spLocks noGrp="1"/>
          </p:cNvSpPr>
          <p:nvPr>
            <p:ph idx="13"/>
          </p:nvPr>
        </p:nvSpPr>
        <p:spPr>
          <a:xfrm>
            <a:off x="3581400" y="1447800"/>
            <a:ext cx="5105400" cy="990600"/>
          </a:xfrm>
        </p:spPr>
        <p:txBody>
          <a:bodyPr/>
          <a:lstStyle/>
          <a:p>
            <a:pPr marL="292608" indent="-292608">
              <a:spcBef>
                <a:spcPts val="0"/>
              </a:spcBef>
              <a:spcAft>
                <a:spcPts val="0"/>
              </a:spcAft>
              <a:buFont typeface="Arial" panose="020B0604020202020204" pitchFamily="34" charset="0"/>
              <a:buChar char="•"/>
            </a:pPr>
            <a:r>
              <a:rPr lang="en-US" altLang="en-US" sz="2000" dirty="0"/>
              <a:t>The angular momentum of a body constrained to rotate about a fixed point may be calculated from,</a:t>
            </a:r>
          </a:p>
        </p:txBody>
      </p:sp>
      <p:graphicFrame>
        <p:nvGraphicFramePr>
          <p:cNvPr id="14" name="Object 4"/>
          <p:cNvGraphicFramePr>
            <a:graphicFrameLocks noChangeAspect="1"/>
          </p:cNvGraphicFramePr>
          <p:nvPr>
            <p:extLst>
              <p:ext uri="{D42A27DB-BD31-4B8C-83A1-F6EECF244321}">
                <p14:modId xmlns:p14="http://schemas.microsoft.com/office/powerpoint/2010/main" val="1545262963"/>
              </p:ext>
            </p:extLst>
          </p:nvPr>
        </p:nvGraphicFramePr>
        <p:xfrm>
          <a:off x="4686300" y="2496127"/>
          <a:ext cx="1778000" cy="323273"/>
        </p:xfrm>
        <a:graphic>
          <a:graphicData uri="http://schemas.openxmlformats.org/presentationml/2006/ole">
            <mc:AlternateContent xmlns:mc="http://schemas.openxmlformats.org/markup-compatibility/2006">
              <mc:Choice xmlns:v="urn:schemas-microsoft-com:vml" Requires="v">
                <p:oleObj spid="_x0000_s144640" name="Equation" r:id="rId5" imgW="1954951" imgH="355446" progId="Equation.3">
                  <p:embed/>
                </p:oleObj>
              </mc:Choice>
              <mc:Fallback>
                <p:oleObj name="Equation" r:id="rId5" imgW="1954951" imgH="355446" progId="Equation.3">
                  <p:embed/>
                  <p:pic>
                    <p:nvPicPr>
                      <p:cNvPr id="1025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6300" y="2496127"/>
                        <a:ext cx="1778000" cy="323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581400" y="2895600"/>
            <a:ext cx="5105400" cy="990600"/>
          </a:xfrm>
        </p:spPr>
        <p:txBody>
          <a:bodyPr/>
          <a:lstStyle/>
          <a:p>
            <a:pPr marL="292608" indent="-292608">
              <a:spcBef>
                <a:spcPts val="0"/>
              </a:spcBef>
              <a:spcAft>
                <a:spcPts val="0"/>
              </a:spcAft>
              <a:buFont typeface="Arial" panose="020B0604020202020204" pitchFamily="34" charset="0"/>
              <a:buChar char="•"/>
            </a:pPr>
            <a:r>
              <a:rPr lang="en-US" altLang="en-US" sz="2000"/>
              <a:t>Or, the angular momentum may be computed directly from the moments and products of inertia with respect to the </a:t>
            </a:r>
            <a:r>
              <a:rPr lang="en-US" altLang="en-US" sz="2000" i="1"/>
              <a:t>Oxyz</a:t>
            </a:r>
            <a:r>
              <a:rPr lang="en-US" altLang="en-US" sz="2000"/>
              <a:t> frame.</a:t>
            </a:r>
            <a:endParaRPr lang="en-US" altLang="en-US" sz="2000" dirty="0"/>
          </a:p>
        </p:txBody>
      </p:sp>
      <p:graphicFrame>
        <p:nvGraphicFramePr>
          <p:cNvPr id="15" name="Object 3"/>
          <p:cNvGraphicFramePr>
            <a:graphicFrameLocks noChangeAspect="1"/>
          </p:cNvGraphicFramePr>
          <p:nvPr>
            <p:extLst>
              <p:ext uri="{D42A27DB-BD31-4B8C-83A1-F6EECF244321}">
                <p14:modId xmlns:p14="http://schemas.microsoft.com/office/powerpoint/2010/main" val="814606794"/>
              </p:ext>
            </p:extLst>
          </p:nvPr>
        </p:nvGraphicFramePr>
        <p:xfrm>
          <a:off x="3962400" y="3962400"/>
          <a:ext cx="2151653" cy="1259505"/>
        </p:xfrm>
        <a:graphic>
          <a:graphicData uri="http://schemas.openxmlformats.org/presentationml/2006/ole">
            <mc:AlternateContent xmlns:mc="http://schemas.openxmlformats.org/markup-compatibility/2006">
              <mc:Choice xmlns:v="urn:schemas-microsoft-com:vml" Requires="v">
                <p:oleObj spid="_x0000_s144641" name="Equation" r:id="rId7" imgW="2603500" imgH="1524000" progId="Equation.3">
                  <p:embed/>
                </p:oleObj>
              </mc:Choice>
              <mc:Fallback>
                <p:oleObj name="Equation" r:id="rId7" imgW="2603500" imgH="1524000" progId="Equation.3">
                  <p:embed/>
                  <p:pic>
                    <p:nvPicPr>
                      <p:cNvPr id="1025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2400" y="3962400"/>
                        <a:ext cx="2151653" cy="1259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2"/>
          <p:cNvGraphicFramePr>
            <a:graphicFrameLocks noChangeAspect="1"/>
          </p:cNvGraphicFramePr>
          <p:nvPr>
            <p:extLst>
              <p:ext uri="{D42A27DB-BD31-4B8C-83A1-F6EECF244321}">
                <p14:modId xmlns:p14="http://schemas.microsoft.com/office/powerpoint/2010/main" val="2193212935"/>
              </p:ext>
            </p:extLst>
          </p:nvPr>
        </p:nvGraphicFramePr>
        <p:xfrm>
          <a:off x="3810000" y="5454938"/>
          <a:ext cx="2828636" cy="1098262"/>
        </p:xfrm>
        <a:graphic>
          <a:graphicData uri="http://schemas.openxmlformats.org/presentationml/2006/ole">
            <mc:AlternateContent xmlns:mc="http://schemas.openxmlformats.org/markup-compatibility/2006">
              <mc:Choice xmlns:v="urn:schemas-microsoft-com:vml" Requires="v">
                <p:oleObj spid="_x0000_s144642" name="Equation" r:id="rId9" imgW="3111500" imgH="1231900" progId="Equation.DSMT4">
                  <p:embed/>
                </p:oleObj>
              </mc:Choice>
              <mc:Fallback>
                <p:oleObj name="Equation" r:id="rId9" imgW="3111500" imgH="1231900" progId="Equation.DSMT4">
                  <p:embed/>
                  <p:pic>
                    <p:nvPicPr>
                      <p:cNvPr id="30731"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0" y="5454938"/>
                        <a:ext cx="2828636" cy="109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17970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e47d74758669e70195f348c6a7c737755b38e"/>
</p:tagLst>
</file>

<file path=ppt/theme/theme1.xml><?xml version="1.0" encoding="utf-8"?>
<a:theme xmlns:a="http://schemas.openxmlformats.org/drawingml/2006/main" name="FIRST, BREAK, LAST slides ">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 4x3 CORP PPT Template_V8-FNL_Compressed.potx_MAR-1-2019" id="{08DE2090-B8B5-4033-89C1-B4DDE1363E23}" vid="{41A9A413-2957-419E-84E7-5E9AF06433F7}"/>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lternate 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lain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Red bar footer BODY/MAIN CONTENT">
  <a:themeElements>
    <a:clrScheme name="Custom 13">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PLAIN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ED FOOTER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BLUE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Plain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Red Bar Footer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MHHE_Accessible_PPT_Template-v4</Template>
  <TotalTime>5271</TotalTime>
  <Words>3333</Words>
  <Application>Microsoft Office PowerPoint</Application>
  <PresentationFormat>On-screen Show (4:3)</PresentationFormat>
  <Paragraphs>280</Paragraphs>
  <Slides>53</Slides>
  <Notes>3</Notes>
  <HiddenSlides>0</HiddenSlides>
  <MMClips>0</MMClips>
  <ScaleCrop>false</ScaleCrop>
  <HeadingPairs>
    <vt:vector size="8" baseType="variant">
      <vt:variant>
        <vt:lpstr>Fonts Used</vt:lpstr>
      </vt:variant>
      <vt:variant>
        <vt:i4>10</vt:i4>
      </vt:variant>
      <vt:variant>
        <vt:lpstr>Theme</vt:lpstr>
      </vt:variant>
      <vt:variant>
        <vt:i4>10</vt:i4>
      </vt:variant>
      <vt:variant>
        <vt:lpstr>Embedded OLE Servers</vt:lpstr>
      </vt:variant>
      <vt:variant>
        <vt:i4>1</vt:i4>
      </vt:variant>
      <vt:variant>
        <vt:lpstr>Slide Titles</vt:lpstr>
      </vt:variant>
      <vt:variant>
        <vt:i4>53</vt:i4>
      </vt:variant>
    </vt:vector>
  </HeadingPairs>
  <TitlesOfParts>
    <vt:vector size="74" baseType="lpstr">
      <vt:lpstr>Arial</vt:lpstr>
      <vt:lpstr>ArumSans Bold</vt:lpstr>
      <vt:lpstr>ArumSans Regular</vt:lpstr>
      <vt:lpstr>Calibri</vt:lpstr>
      <vt:lpstr>Cambria Math</vt:lpstr>
      <vt:lpstr>Palatino Linotype</vt:lpstr>
      <vt:lpstr>Symbol</vt:lpstr>
      <vt:lpstr>Tahoma</vt:lpstr>
      <vt:lpstr>Times New Roman</vt:lpstr>
      <vt:lpstr>Vectipede Rg</vt:lpstr>
      <vt:lpstr>FIRST, BREAK, LAST slides </vt:lpstr>
      <vt:lpstr>Alternate FIRST, BREAK, LAST slides</vt:lpstr>
      <vt:lpstr>Plain BODY/MAIN CONTENT</vt:lpstr>
      <vt:lpstr>Red bar footer BODY/MAIN CONTENT</vt:lpstr>
      <vt:lpstr>PLAIN Section Divider, Quotes, Callouts</vt:lpstr>
      <vt:lpstr>RED FOOTER Section Divider, Quotes, Callouts</vt:lpstr>
      <vt:lpstr>BLUE Section Divider, Quotes, Callouts</vt:lpstr>
      <vt:lpstr>Plain_APPENDIX</vt:lpstr>
      <vt:lpstr>Red Bar Footer_APPENDIX</vt:lpstr>
      <vt:lpstr>Office Theme</vt:lpstr>
      <vt:lpstr>Equation</vt:lpstr>
      <vt:lpstr>Vector Mechanics For Engineers: Dynamics  Twelfth Edition  </vt:lpstr>
      <vt:lpstr>Chapter 18</vt:lpstr>
      <vt:lpstr>Contents</vt:lpstr>
      <vt:lpstr>PowerPoint Presentation</vt:lpstr>
      <vt:lpstr>Introduction</vt:lpstr>
      <vt:lpstr>Angular Momentum of a Rigid Body in Three Dimensions 1</vt:lpstr>
      <vt:lpstr>Angular Momentum of a Rigid Body in Three Dimensions 2</vt:lpstr>
      <vt:lpstr>Rigid Body Angular Momentum in Three Dimensions 1</vt:lpstr>
      <vt:lpstr>Rigid Body Angular Momentum in Three Dimensions 2</vt:lpstr>
      <vt:lpstr>Principle of Impulse and Momentum</vt:lpstr>
      <vt:lpstr>Concept Question 1</vt:lpstr>
      <vt:lpstr>Concept Question 2</vt:lpstr>
      <vt:lpstr>Concept Question 3</vt:lpstr>
      <vt:lpstr>Concept Question 4</vt:lpstr>
      <vt:lpstr>Kinetic Energy 1</vt:lpstr>
      <vt:lpstr>Kinetic Energy 2</vt:lpstr>
      <vt:lpstr>Concept Question 5</vt:lpstr>
      <vt:lpstr>Concept Question 6</vt:lpstr>
      <vt:lpstr>Sample Problem 18.1 1</vt:lpstr>
      <vt:lpstr>Sample Problem 18.1 2</vt:lpstr>
      <vt:lpstr>Sample Problem 18.1 3</vt:lpstr>
      <vt:lpstr>Sample Problem 18.1 4</vt:lpstr>
      <vt:lpstr>Sample Problem 18.2 1</vt:lpstr>
      <vt:lpstr>Sample Problem 18.2 2</vt:lpstr>
      <vt:lpstr>Sample Problem 18.2 3</vt:lpstr>
      <vt:lpstr>Sample Problem 18.2 4</vt:lpstr>
      <vt:lpstr>Motion of a Rigid Body in Three Dimensions</vt:lpstr>
      <vt:lpstr>Euler’s Equations of Motion &amp; D’Alembert’s Principle</vt:lpstr>
      <vt:lpstr>Group Problem Solving 1</vt:lpstr>
      <vt:lpstr>Group Problem Solving 2</vt:lpstr>
      <vt:lpstr>Group Problem Solving 3</vt:lpstr>
      <vt:lpstr>Group Problem Solving 4</vt:lpstr>
      <vt:lpstr>Group Problem Solving 5</vt:lpstr>
      <vt:lpstr>Motion About a Fixed Point or a Fixed Axis</vt:lpstr>
      <vt:lpstr>Rotation About a Fixed Axis</vt:lpstr>
      <vt:lpstr>Concept Question 7</vt:lpstr>
      <vt:lpstr>Concept Question 8</vt:lpstr>
      <vt:lpstr>Sample Problem 18.3 1</vt:lpstr>
      <vt:lpstr>Sample Problem 18.3 2</vt:lpstr>
      <vt:lpstr>Sample Problem 18.3 3</vt:lpstr>
      <vt:lpstr>Group Problem Solving 6</vt:lpstr>
      <vt:lpstr>Group Problem Solving 7</vt:lpstr>
      <vt:lpstr>Group Problem Solving 8</vt:lpstr>
      <vt:lpstr>Concept Question 9</vt:lpstr>
      <vt:lpstr>Concept Question 10</vt:lpstr>
      <vt:lpstr>PowerPoint Presentation</vt:lpstr>
      <vt:lpstr>Motion of a Gyroscope. Eulerian Angles 1</vt:lpstr>
      <vt:lpstr>Motion of a Gyroscope. Eulerian Angles 2</vt:lpstr>
      <vt:lpstr>Steady Precession of a Gyroscope</vt:lpstr>
      <vt:lpstr>Motion of an Axisymmetrical Body Under No Force 1</vt:lpstr>
      <vt:lpstr>Motion of an Axisymmetrical Body Under No Force 2</vt:lpstr>
      <vt:lpstr>Motion of an Axisymmetrical Body Under No Force 3</vt:lpstr>
      <vt:lpstr>End of Chapter 18</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 Mechanics for Engineers: Statics, 2e</dc:title>
  <dc:creator>Ferdinand P. Beer/E.Russell Johnston, Jr./David F. Mazurek</dc:creator>
  <cp:lastModifiedBy>Mehra, Ruchika</cp:lastModifiedBy>
  <cp:revision>674</cp:revision>
  <dcterms:created xsi:type="dcterms:W3CDTF">2017-12-05T17:18:18Z</dcterms:created>
  <dcterms:modified xsi:type="dcterms:W3CDTF">2019-07-15T07:17:40Z</dcterms:modified>
</cp:coreProperties>
</file>